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85"/>
  </p:notesMasterIdLst>
  <p:handoutMasterIdLst>
    <p:handoutMasterId r:id="rId86"/>
  </p:handoutMasterIdLst>
  <p:sldIdLst>
    <p:sldId id="256" r:id="rId6"/>
    <p:sldId id="258" r:id="rId7"/>
    <p:sldId id="261" r:id="rId8"/>
    <p:sldId id="259" r:id="rId9"/>
    <p:sldId id="263" r:id="rId10"/>
    <p:sldId id="264" r:id="rId11"/>
    <p:sldId id="265" r:id="rId12"/>
    <p:sldId id="266" r:id="rId13"/>
    <p:sldId id="267" r:id="rId14"/>
    <p:sldId id="377" r:id="rId15"/>
    <p:sldId id="293" r:id="rId16"/>
    <p:sldId id="378" r:id="rId17"/>
    <p:sldId id="275" r:id="rId18"/>
    <p:sldId id="279" r:id="rId19"/>
    <p:sldId id="283" r:id="rId20"/>
    <p:sldId id="287" r:id="rId21"/>
    <p:sldId id="288" r:id="rId22"/>
    <p:sldId id="290" r:id="rId23"/>
    <p:sldId id="291" r:id="rId24"/>
    <p:sldId id="331" r:id="rId25"/>
    <p:sldId id="294" r:id="rId26"/>
    <p:sldId id="295" r:id="rId27"/>
    <p:sldId id="296" r:id="rId28"/>
    <p:sldId id="297" r:id="rId29"/>
    <p:sldId id="298" r:id="rId30"/>
    <p:sldId id="467" r:id="rId31"/>
    <p:sldId id="468" r:id="rId32"/>
    <p:sldId id="350" r:id="rId33"/>
    <p:sldId id="371" r:id="rId34"/>
    <p:sldId id="351" r:id="rId35"/>
    <p:sldId id="300" r:id="rId36"/>
    <p:sldId id="349" r:id="rId37"/>
    <p:sldId id="304" r:id="rId38"/>
    <p:sldId id="305" r:id="rId39"/>
    <p:sldId id="376" r:id="rId40"/>
    <p:sldId id="373" r:id="rId41"/>
    <p:sldId id="375" r:id="rId42"/>
    <p:sldId id="326" r:id="rId43"/>
    <p:sldId id="311" r:id="rId44"/>
    <p:sldId id="465" r:id="rId45"/>
    <p:sldId id="308" r:id="rId46"/>
    <p:sldId id="309" r:id="rId47"/>
    <p:sldId id="469" r:id="rId48"/>
    <p:sldId id="339" r:id="rId49"/>
    <p:sldId id="341" r:id="rId50"/>
    <p:sldId id="358" r:id="rId51"/>
    <p:sldId id="307" r:id="rId52"/>
    <p:sldId id="361" r:id="rId53"/>
    <p:sldId id="442" r:id="rId54"/>
    <p:sldId id="443" r:id="rId55"/>
    <p:sldId id="444" r:id="rId56"/>
    <p:sldId id="445" r:id="rId57"/>
    <p:sldId id="446" r:id="rId58"/>
    <p:sldId id="447" r:id="rId59"/>
    <p:sldId id="448" r:id="rId60"/>
    <p:sldId id="449" r:id="rId61"/>
    <p:sldId id="450" r:id="rId62"/>
    <p:sldId id="451" r:id="rId63"/>
    <p:sldId id="356" r:id="rId64"/>
    <p:sldId id="357" r:id="rId65"/>
    <p:sldId id="452" r:id="rId66"/>
    <p:sldId id="453" r:id="rId67"/>
    <p:sldId id="454" r:id="rId68"/>
    <p:sldId id="455" r:id="rId69"/>
    <p:sldId id="456" r:id="rId70"/>
    <p:sldId id="457" r:id="rId71"/>
    <p:sldId id="374" r:id="rId72"/>
    <p:sldId id="458" r:id="rId73"/>
    <p:sldId id="459" r:id="rId74"/>
    <p:sldId id="273" r:id="rId75"/>
    <p:sldId id="460" r:id="rId76"/>
    <p:sldId id="461" r:id="rId77"/>
    <p:sldId id="280" r:id="rId78"/>
    <p:sldId id="281" r:id="rId79"/>
    <p:sldId id="462" r:id="rId80"/>
    <p:sldId id="466" r:id="rId81"/>
    <p:sldId id="284" r:id="rId82"/>
    <p:sldId id="463" r:id="rId83"/>
    <p:sldId id="464" r:id="rId84"/>
  </p:sldIdLst>
  <p:sldSz cx="12192000" cy="6858000"/>
  <p:notesSz cx="7104063" cy="10234613"/>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24" autoAdjust="0"/>
    <p:restoredTop sz="86441" autoAdjust="0"/>
  </p:normalViewPr>
  <p:slideViewPr>
    <p:cSldViewPr snapToGrid="0" showGuides="1">
      <p:cViewPr>
        <p:scale>
          <a:sx n="50" d="100"/>
          <a:sy n="50" d="100"/>
        </p:scale>
        <p:origin x="-30" y="1272"/>
      </p:cViewPr>
      <p:guideLst>
        <p:guide orient="horz" pos="912"/>
        <p:guide pos="3840"/>
        <p:guide orient="horz" pos="3984"/>
        <p:guide orient="horz" pos="2472"/>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596" y="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003E10-D634-40C6-AD9C-2B3AF5AB516E}" type="doc">
      <dgm:prSet loTypeId="urn:microsoft.com/office/officeart/2005/8/layout/chevron1" loCatId="process" qsTypeId="urn:microsoft.com/office/officeart/2005/8/quickstyle/simple1" qsCatId="simple" csTypeId="urn:microsoft.com/office/officeart/2005/8/colors/colorful3" csCatId="colorful" phldr="1"/>
      <dgm:spPr/>
    </dgm:pt>
    <dgm:pt modelId="{E07EFA6C-9C38-478D-BF0C-6DDE61066206}">
      <dgm:prSet phldrT="[Texte]" custT="1"/>
      <dgm:spPr/>
      <dgm:t>
        <a:bodyPr/>
        <a:lstStyle/>
        <a:p>
          <a:r>
            <a:rPr lang="fr-FR" sz="2000" dirty="0"/>
            <a:t>Initialisation</a:t>
          </a:r>
        </a:p>
      </dgm:t>
    </dgm:pt>
    <dgm:pt modelId="{24F14976-9E6A-45FE-B872-B17938776FC7}" type="parTrans" cxnId="{4AA35839-937F-4BB5-8FFE-0D87DD49156D}">
      <dgm:prSet/>
      <dgm:spPr/>
      <dgm:t>
        <a:bodyPr/>
        <a:lstStyle/>
        <a:p>
          <a:endParaRPr lang="fr-FR"/>
        </a:p>
      </dgm:t>
    </dgm:pt>
    <dgm:pt modelId="{2DF2FD3D-2674-47AF-B706-CE9EF3435A60}" type="sibTrans" cxnId="{4AA35839-937F-4BB5-8FFE-0D87DD49156D}">
      <dgm:prSet/>
      <dgm:spPr/>
      <dgm:t>
        <a:bodyPr/>
        <a:lstStyle/>
        <a:p>
          <a:endParaRPr lang="fr-FR"/>
        </a:p>
      </dgm:t>
    </dgm:pt>
    <dgm:pt modelId="{11A00C85-D137-4CB4-B5F4-5806286931D4}">
      <dgm:prSet phldrT="[Texte]" custT="1"/>
      <dgm:spPr/>
      <dgm:t>
        <a:bodyPr/>
        <a:lstStyle/>
        <a:p>
          <a:r>
            <a:rPr lang="fr-FR" sz="2000" dirty="0"/>
            <a:t>Intégration du progiciel</a:t>
          </a:r>
        </a:p>
      </dgm:t>
    </dgm:pt>
    <dgm:pt modelId="{E7F17A17-39EA-4217-AD2C-543C09C68B1E}" type="parTrans" cxnId="{82E0F624-3232-4E4E-940C-674EE6000741}">
      <dgm:prSet/>
      <dgm:spPr/>
      <dgm:t>
        <a:bodyPr/>
        <a:lstStyle/>
        <a:p>
          <a:endParaRPr lang="fr-FR"/>
        </a:p>
      </dgm:t>
    </dgm:pt>
    <dgm:pt modelId="{3B0C5C7F-7B56-4C71-BDC5-A0EB1E91E4A1}" type="sibTrans" cxnId="{82E0F624-3232-4E4E-940C-674EE6000741}">
      <dgm:prSet/>
      <dgm:spPr/>
      <dgm:t>
        <a:bodyPr/>
        <a:lstStyle/>
        <a:p>
          <a:endParaRPr lang="fr-FR"/>
        </a:p>
      </dgm:t>
    </dgm:pt>
    <dgm:pt modelId="{51BDD3E2-062D-43B7-AC80-99F9954914FD}">
      <dgm:prSet phldrT="[Texte]" custT="1"/>
      <dgm:spPr/>
      <dgm:t>
        <a:bodyPr/>
        <a:lstStyle/>
        <a:p>
          <a:r>
            <a:rPr lang="fr-FR" sz="2000" dirty="0"/>
            <a:t>Exploitation, Maintenance</a:t>
          </a:r>
        </a:p>
      </dgm:t>
    </dgm:pt>
    <dgm:pt modelId="{C3B0F4E3-2806-48C4-9E21-05A7096B0C4B}" type="parTrans" cxnId="{CC88A873-9074-439A-B076-506820533866}">
      <dgm:prSet/>
      <dgm:spPr/>
      <dgm:t>
        <a:bodyPr/>
        <a:lstStyle/>
        <a:p>
          <a:endParaRPr lang="fr-FR"/>
        </a:p>
      </dgm:t>
    </dgm:pt>
    <dgm:pt modelId="{1618CAFF-49D9-4939-B194-52DCA635B01E}" type="sibTrans" cxnId="{CC88A873-9074-439A-B076-506820533866}">
      <dgm:prSet/>
      <dgm:spPr/>
      <dgm:t>
        <a:bodyPr/>
        <a:lstStyle/>
        <a:p>
          <a:endParaRPr lang="fr-FR"/>
        </a:p>
      </dgm:t>
    </dgm:pt>
    <dgm:pt modelId="{9998E8F4-7525-477D-8874-E9AE14C1E090}">
      <dgm:prSet phldrT="[Texte]" custT="1"/>
      <dgm:spPr/>
      <dgm:t>
        <a:bodyPr/>
        <a:lstStyle/>
        <a:p>
          <a:r>
            <a:rPr lang="fr-FR" sz="2000" dirty="0"/>
            <a:t>Choix du progiciel</a:t>
          </a:r>
        </a:p>
      </dgm:t>
    </dgm:pt>
    <dgm:pt modelId="{C85A30C4-9243-4447-929A-C84311D379F2}" type="parTrans" cxnId="{474A510A-A200-4880-8008-A9E9EB6FA92D}">
      <dgm:prSet/>
      <dgm:spPr/>
      <dgm:t>
        <a:bodyPr/>
        <a:lstStyle/>
        <a:p>
          <a:endParaRPr lang="fr-FR"/>
        </a:p>
      </dgm:t>
    </dgm:pt>
    <dgm:pt modelId="{20F183ED-833A-47AC-BDCE-37321BE6DB2F}" type="sibTrans" cxnId="{474A510A-A200-4880-8008-A9E9EB6FA92D}">
      <dgm:prSet/>
      <dgm:spPr/>
      <dgm:t>
        <a:bodyPr/>
        <a:lstStyle/>
        <a:p>
          <a:endParaRPr lang="fr-FR"/>
        </a:p>
      </dgm:t>
    </dgm:pt>
    <dgm:pt modelId="{491DE56A-462B-4AD8-9587-05407A8D17A8}" type="pres">
      <dgm:prSet presAssocID="{18003E10-D634-40C6-AD9C-2B3AF5AB516E}" presName="Name0" presStyleCnt="0">
        <dgm:presLayoutVars>
          <dgm:dir/>
          <dgm:animLvl val="lvl"/>
          <dgm:resizeHandles val="exact"/>
        </dgm:presLayoutVars>
      </dgm:prSet>
      <dgm:spPr/>
    </dgm:pt>
    <dgm:pt modelId="{74B5906D-F98C-496D-9F4F-E356ED7453D4}" type="pres">
      <dgm:prSet presAssocID="{E07EFA6C-9C38-478D-BF0C-6DDE61066206}" presName="parTxOnly" presStyleLbl="node1" presStyleIdx="0" presStyleCnt="4">
        <dgm:presLayoutVars>
          <dgm:chMax val="0"/>
          <dgm:chPref val="0"/>
          <dgm:bulletEnabled val="1"/>
        </dgm:presLayoutVars>
      </dgm:prSet>
      <dgm:spPr/>
    </dgm:pt>
    <dgm:pt modelId="{006C8D4C-09E6-4B87-B5B6-DBE81DB577C4}" type="pres">
      <dgm:prSet presAssocID="{2DF2FD3D-2674-47AF-B706-CE9EF3435A60}" presName="parTxOnlySpace" presStyleCnt="0"/>
      <dgm:spPr/>
    </dgm:pt>
    <dgm:pt modelId="{FEC29939-F7FB-4510-BC2D-370E5267647E}" type="pres">
      <dgm:prSet presAssocID="{9998E8F4-7525-477D-8874-E9AE14C1E090}" presName="parTxOnly" presStyleLbl="node1" presStyleIdx="1" presStyleCnt="4">
        <dgm:presLayoutVars>
          <dgm:chMax val="0"/>
          <dgm:chPref val="0"/>
          <dgm:bulletEnabled val="1"/>
        </dgm:presLayoutVars>
      </dgm:prSet>
      <dgm:spPr/>
    </dgm:pt>
    <dgm:pt modelId="{6703E8D9-779C-416F-92FD-9E3C2041376C}" type="pres">
      <dgm:prSet presAssocID="{20F183ED-833A-47AC-BDCE-37321BE6DB2F}" presName="parTxOnlySpace" presStyleCnt="0"/>
      <dgm:spPr/>
    </dgm:pt>
    <dgm:pt modelId="{D4C19D43-89EF-4EBC-9B45-DB789DEF76D6}" type="pres">
      <dgm:prSet presAssocID="{11A00C85-D137-4CB4-B5F4-5806286931D4}" presName="parTxOnly" presStyleLbl="node1" presStyleIdx="2" presStyleCnt="4">
        <dgm:presLayoutVars>
          <dgm:chMax val="0"/>
          <dgm:chPref val="0"/>
          <dgm:bulletEnabled val="1"/>
        </dgm:presLayoutVars>
      </dgm:prSet>
      <dgm:spPr/>
    </dgm:pt>
    <dgm:pt modelId="{439F28A5-31F4-4869-AAFE-21C6A40780B1}" type="pres">
      <dgm:prSet presAssocID="{3B0C5C7F-7B56-4C71-BDC5-A0EB1E91E4A1}" presName="parTxOnlySpace" presStyleCnt="0"/>
      <dgm:spPr/>
    </dgm:pt>
    <dgm:pt modelId="{94BF948E-5258-4EAF-B8D1-7615DAB1B42B}" type="pres">
      <dgm:prSet presAssocID="{51BDD3E2-062D-43B7-AC80-99F9954914FD}" presName="parTxOnly" presStyleLbl="node1" presStyleIdx="3" presStyleCnt="4">
        <dgm:presLayoutVars>
          <dgm:chMax val="0"/>
          <dgm:chPref val="0"/>
          <dgm:bulletEnabled val="1"/>
        </dgm:presLayoutVars>
      </dgm:prSet>
      <dgm:spPr/>
    </dgm:pt>
  </dgm:ptLst>
  <dgm:cxnLst>
    <dgm:cxn modelId="{474A510A-A200-4880-8008-A9E9EB6FA92D}" srcId="{18003E10-D634-40C6-AD9C-2B3AF5AB516E}" destId="{9998E8F4-7525-477D-8874-E9AE14C1E090}" srcOrd="1" destOrd="0" parTransId="{C85A30C4-9243-4447-929A-C84311D379F2}" sibTransId="{20F183ED-833A-47AC-BDCE-37321BE6DB2F}"/>
    <dgm:cxn modelId="{82E0F624-3232-4E4E-940C-674EE6000741}" srcId="{18003E10-D634-40C6-AD9C-2B3AF5AB516E}" destId="{11A00C85-D137-4CB4-B5F4-5806286931D4}" srcOrd="2" destOrd="0" parTransId="{E7F17A17-39EA-4217-AD2C-543C09C68B1E}" sibTransId="{3B0C5C7F-7B56-4C71-BDC5-A0EB1E91E4A1}"/>
    <dgm:cxn modelId="{60A2202A-2CB3-4E04-9481-DA91A8F7B0CB}" type="presOf" srcId="{11A00C85-D137-4CB4-B5F4-5806286931D4}" destId="{D4C19D43-89EF-4EBC-9B45-DB789DEF76D6}" srcOrd="0" destOrd="0" presId="urn:microsoft.com/office/officeart/2005/8/layout/chevron1"/>
    <dgm:cxn modelId="{5DA26235-8D1F-4C15-9D3B-5EE1F005ED25}" type="presOf" srcId="{18003E10-D634-40C6-AD9C-2B3AF5AB516E}" destId="{491DE56A-462B-4AD8-9587-05407A8D17A8}" srcOrd="0" destOrd="0" presId="urn:microsoft.com/office/officeart/2005/8/layout/chevron1"/>
    <dgm:cxn modelId="{4AA35839-937F-4BB5-8FFE-0D87DD49156D}" srcId="{18003E10-D634-40C6-AD9C-2B3AF5AB516E}" destId="{E07EFA6C-9C38-478D-BF0C-6DDE61066206}" srcOrd="0" destOrd="0" parTransId="{24F14976-9E6A-45FE-B872-B17938776FC7}" sibTransId="{2DF2FD3D-2674-47AF-B706-CE9EF3435A60}"/>
    <dgm:cxn modelId="{C5DED840-B8FC-435C-B409-0C83B5CB1BF2}" type="presOf" srcId="{51BDD3E2-062D-43B7-AC80-99F9954914FD}" destId="{94BF948E-5258-4EAF-B8D1-7615DAB1B42B}" srcOrd="0" destOrd="0" presId="urn:microsoft.com/office/officeart/2005/8/layout/chevron1"/>
    <dgm:cxn modelId="{CC88A873-9074-439A-B076-506820533866}" srcId="{18003E10-D634-40C6-AD9C-2B3AF5AB516E}" destId="{51BDD3E2-062D-43B7-AC80-99F9954914FD}" srcOrd="3" destOrd="0" parTransId="{C3B0F4E3-2806-48C4-9E21-05A7096B0C4B}" sibTransId="{1618CAFF-49D9-4939-B194-52DCA635B01E}"/>
    <dgm:cxn modelId="{0EA56D89-311D-457C-A6A2-E4BC4FEB7C6E}" type="presOf" srcId="{9998E8F4-7525-477D-8874-E9AE14C1E090}" destId="{FEC29939-F7FB-4510-BC2D-370E5267647E}" srcOrd="0" destOrd="0" presId="urn:microsoft.com/office/officeart/2005/8/layout/chevron1"/>
    <dgm:cxn modelId="{D22BA1D9-D6C6-4917-8198-4DA7C0B01426}" type="presOf" srcId="{E07EFA6C-9C38-478D-BF0C-6DDE61066206}" destId="{74B5906D-F98C-496D-9F4F-E356ED7453D4}" srcOrd="0" destOrd="0" presId="urn:microsoft.com/office/officeart/2005/8/layout/chevron1"/>
    <dgm:cxn modelId="{6E6D58D4-573B-459F-8916-761939C2C89A}" type="presParOf" srcId="{491DE56A-462B-4AD8-9587-05407A8D17A8}" destId="{74B5906D-F98C-496D-9F4F-E356ED7453D4}" srcOrd="0" destOrd="0" presId="urn:microsoft.com/office/officeart/2005/8/layout/chevron1"/>
    <dgm:cxn modelId="{7DE2E953-4A95-4F7C-83A4-39974FBFDEB1}" type="presParOf" srcId="{491DE56A-462B-4AD8-9587-05407A8D17A8}" destId="{006C8D4C-09E6-4B87-B5B6-DBE81DB577C4}" srcOrd="1" destOrd="0" presId="urn:microsoft.com/office/officeart/2005/8/layout/chevron1"/>
    <dgm:cxn modelId="{A58B048F-99A2-451E-BACF-F330ADD94145}" type="presParOf" srcId="{491DE56A-462B-4AD8-9587-05407A8D17A8}" destId="{FEC29939-F7FB-4510-BC2D-370E5267647E}" srcOrd="2" destOrd="0" presId="urn:microsoft.com/office/officeart/2005/8/layout/chevron1"/>
    <dgm:cxn modelId="{1BF3E0CA-BDB7-4BDF-9A41-7DB8237D95BF}" type="presParOf" srcId="{491DE56A-462B-4AD8-9587-05407A8D17A8}" destId="{6703E8D9-779C-416F-92FD-9E3C2041376C}" srcOrd="3" destOrd="0" presId="urn:microsoft.com/office/officeart/2005/8/layout/chevron1"/>
    <dgm:cxn modelId="{B776C950-E462-463F-97FB-8DB65C81527C}" type="presParOf" srcId="{491DE56A-462B-4AD8-9587-05407A8D17A8}" destId="{D4C19D43-89EF-4EBC-9B45-DB789DEF76D6}" srcOrd="4" destOrd="0" presId="urn:microsoft.com/office/officeart/2005/8/layout/chevron1"/>
    <dgm:cxn modelId="{A180FCAF-BE01-4743-8F7B-3BCBE0EE8A10}" type="presParOf" srcId="{491DE56A-462B-4AD8-9587-05407A8D17A8}" destId="{439F28A5-31F4-4869-AAFE-21C6A40780B1}" srcOrd="5" destOrd="0" presId="urn:microsoft.com/office/officeart/2005/8/layout/chevron1"/>
    <dgm:cxn modelId="{A9D7AC52-F7B3-4E2C-9769-58165FEE3040}" type="presParOf" srcId="{491DE56A-462B-4AD8-9587-05407A8D17A8}" destId="{94BF948E-5258-4EAF-B8D1-7615DAB1B42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988178-4037-48C3-BA96-19FC95A0CBD4}"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fr-FR"/>
        </a:p>
      </dgm:t>
    </dgm:pt>
    <dgm:pt modelId="{1AB954A0-5265-4712-8445-51CC0DDEB16B}">
      <dgm:prSet phldrT="[Texte]"/>
      <dgm:spPr/>
      <dgm:t>
        <a:bodyPr/>
        <a:lstStyle/>
        <a:p>
          <a:r>
            <a:rPr lang="fr-FR" b="1" dirty="0"/>
            <a:t>Focus</a:t>
          </a:r>
        </a:p>
        <a:p>
          <a:r>
            <a:rPr lang="fr-FR" dirty="0"/>
            <a:t>Focalisation</a:t>
          </a:r>
        </a:p>
      </dgm:t>
    </dgm:pt>
    <dgm:pt modelId="{10FCB470-CC40-4926-BEEB-3D091AEDA45C}" type="parTrans" cxnId="{091B47C5-9C74-4619-9A5A-D21863FBCE8D}">
      <dgm:prSet/>
      <dgm:spPr/>
      <dgm:t>
        <a:bodyPr/>
        <a:lstStyle/>
        <a:p>
          <a:endParaRPr lang="fr-FR"/>
        </a:p>
      </dgm:t>
    </dgm:pt>
    <dgm:pt modelId="{4C45919E-7DCE-4C45-9D4E-8BE7EBBEAD0F}" type="sibTrans" cxnId="{091B47C5-9C74-4619-9A5A-D21863FBCE8D}">
      <dgm:prSet/>
      <dgm:spPr/>
      <dgm:t>
        <a:bodyPr/>
        <a:lstStyle/>
        <a:p>
          <a:endParaRPr lang="fr-FR"/>
        </a:p>
      </dgm:t>
    </dgm:pt>
    <dgm:pt modelId="{F7B08608-7194-4875-853B-22DC3E69843C}">
      <dgm:prSet phldrT="[Texte]"/>
      <dgm:spPr/>
      <dgm:t>
        <a:bodyPr/>
        <a:lstStyle/>
        <a:p>
          <a:r>
            <a:rPr lang="fr-FR" b="1" dirty="0"/>
            <a:t>As-IS</a:t>
          </a:r>
          <a:r>
            <a:rPr lang="fr-FR" dirty="0"/>
            <a:t> </a:t>
          </a:r>
          <a:br>
            <a:rPr lang="fr-FR" dirty="0"/>
          </a:br>
          <a:r>
            <a:rPr lang="fr-FR" dirty="0"/>
            <a:t>Analyse des processus </a:t>
          </a:r>
        </a:p>
      </dgm:t>
    </dgm:pt>
    <dgm:pt modelId="{5DF2728E-3A4F-4AD2-A033-3B7336E15413}" type="parTrans" cxnId="{9EDD89B5-56E0-4BF8-A3D2-4F3BC1543F5B}">
      <dgm:prSet/>
      <dgm:spPr/>
      <dgm:t>
        <a:bodyPr/>
        <a:lstStyle/>
        <a:p>
          <a:endParaRPr lang="fr-FR"/>
        </a:p>
      </dgm:t>
    </dgm:pt>
    <dgm:pt modelId="{55E56896-F458-45D9-921F-4319CADC19E2}" type="sibTrans" cxnId="{9EDD89B5-56E0-4BF8-A3D2-4F3BC1543F5B}">
      <dgm:prSet/>
      <dgm:spPr/>
      <dgm:t>
        <a:bodyPr/>
        <a:lstStyle/>
        <a:p>
          <a:endParaRPr lang="fr-FR"/>
        </a:p>
      </dgm:t>
    </dgm:pt>
    <dgm:pt modelId="{D6CA99CB-1978-452E-ACF6-836ABD38C6A0}">
      <dgm:prSet phldrT="[Texte]"/>
      <dgm:spPr/>
      <dgm:t>
        <a:bodyPr/>
        <a:lstStyle/>
        <a:p>
          <a:r>
            <a:rPr lang="fr-FR" dirty="0"/>
            <a:t>To-Be</a:t>
          </a:r>
          <a:br>
            <a:rPr lang="fr-FR" dirty="0"/>
          </a:br>
          <a:r>
            <a:rPr lang="fr-FR" dirty="0"/>
            <a:t>Définition des processus Cible</a:t>
          </a:r>
        </a:p>
      </dgm:t>
    </dgm:pt>
    <dgm:pt modelId="{378E5635-B192-4F47-9E60-DF1ADC63BA79}" type="parTrans" cxnId="{54E05D52-2C63-44F2-B244-8E06A70C86DA}">
      <dgm:prSet/>
      <dgm:spPr/>
      <dgm:t>
        <a:bodyPr/>
        <a:lstStyle/>
        <a:p>
          <a:endParaRPr lang="fr-FR"/>
        </a:p>
      </dgm:t>
    </dgm:pt>
    <dgm:pt modelId="{FDAACDD0-ACC8-4CDF-B9CD-3CAEE944664D}" type="sibTrans" cxnId="{54E05D52-2C63-44F2-B244-8E06A70C86DA}">
      <dgm:prSet/>
      <dgm:spPr/>
      <dgm:t>
        <a:bodyPr/>
        <a:lstStyle/>
        <a:p>
          <a:endParaRPr lang="fr-FR"/>
        </a:p>
      </dgm:t>
    </dgm:pt>
    <dgm:pt modelId="{66F7311F-2095-4186-993B-2B4706191E29}">
      <dgm:prSet phldrT="[Texte]"/>
      <dgm:spPr/>
      <dgm:t>
        <a:bodyPr/>
        <a:lstStyle/>
        <a:p>
          <a:r>
            <a:rPr lang="fr-FR" dirty="0"/>
            <a:t>Construction &amp; </a:t>
          </a:r>
          <a:r>
            <a:rPr lang="fr-FR" dirty="0" err="1"/>
            <a:t>Testing</a:t>
          </a:r>
          <a:br>
            <a:rPr lang="fr-FR" dirty="0"/>
          </a:br>
          <a:r>
            <a:rPr lang="fr-FR" dirty="0"/>
            <a:t>Construction de Gabarits et tests</a:t>
          </a:r>
        </a:p>
      </dgm:t>
    </dgm:pt>
    <dgm:pt modelId="{1920747A-A81E-470D-80CC-FE74889AC1B2}" type="parTrans" cxnId="{B5570774-04A4-4A5A-8AD2-D371A41DCE7B}">
      <dgm:prSet/>
      <dgm:spPr/>
      <dgm:t>
        <a:bodyPr/>
        <a:lstStyle/>
        <a:p>
          <a:endParaRPr lang="fr-FR"/>
        </a:p>
      </dgm:t>
    </dgm:pt>
    <dgm:pt modelId="{15A40EB4-A379-437A-9DA0-E7E593BC6E0B}" type="sibTrans" cxnId="{B5570774-04A4-4A5A-8AD2-D371A41DCE7B}">
      <dgm:prSet/>
      <dgm:spPr/>
      <dgm:t>
        <a:bodyPr/>
        <a:lstStyle/>
        <a:p>
          <a:endParaRPr lang="fr-FR"/>
        </a:p>
      </dgm:t>
    </dgm:pt>
    <dgm:pt modelId="{1ACD40DE-28C3-466E-B5C7-C256FEFB1B7F}">
      <dgm:prSet phldrT="[Texte]"/>
      <dgm:spPr/>
      <dgm:t>
        <a:bodyPr/>
        <a:lstStyle/>
        <a:p>
          <a:r>
            <a:rPr lang="fr-FR" dirty="0" err="1"/>
            <a:t>Actual</a:t>
          </a:r>
          <a:r>
            <a:rPr lang="fr-FR" dirty="0"/>
            <a:t> </a:t>
          </a:r>
          <a:r>
            <a:rPr lang="fr-FR" dirty="0" err="1"/>
            <a:t>implementation</a:t>
          </a:r>
          <a:br>
            <a:rPr lang="fr-FR" dirty="0"/>
          </a:br>
          <a:r>
            <a:rPr lang="fr-FR" dirty="0"/>
            <a:t>Implémentation</a:t>
          </a:r>
        </a:p>
      </dgm:t>
    </dgm:pt>
    <dgm:pt modelId="{36A8C5C8-26D7-43E4-9BA2-47409B88A552}" type="parTrans" cxnId="{E12E5CA9-A088-4D25-8CC5-FC0C2230063D}">
      <dgm:prSet/>
      <dgm:spPr/>
      <dgm:t>
        <a:bodyPr/>
        <a:lstStyle/>
        <a:p>
          <a:endParaRPr lang="fr-FR"/>
        </a:p>
      </dgm:t>
    </dgm:pt>
    <dgm:pt modelId="{8B21B65F-326F-4135-8753-044935A5BA7D}" type="sibTrans" cxnId="{E12E5CA9-A088-4D25-8CC5-FC0C2230063D}">
      <dgm:prSet/>
      <dgm:spPr/>
      <dgm:t>
        <a:bodyPr/>
        <a:lstStyle/>
        <a:p>
          <a:endParaRPr lang="fr-FR"/>
        </a:p>
      </dgm:t>
    </dgm:pt>
    <dgm:pt modelId="{36F52DB0-6844-46F8-B460-355ED8F2DEB1}" type="pres">
      <dgm:prSet presAssocID="{D5988178-4037-48C3-BA96-19FC95A0CBD4}" presName="outerComposite" presStyleCnt="0">
        <dgm:presLayoutVars>
          <dgm:chMax val="5"/>
          <dgm:dir/>
          <dgm:resizeHandles val="exact"/>
        </dgm:presLayoutVars>
      </dgm:prSet>
      <dgm:spPr/>
    </dgm:pt>
    <dgm:pt modelId="{A1DC1BF9-0179-4F00-920C-FD241CBFAA19}" type="pres">
      <dgm:prSet presAssocID="{D5988178-4037-48C3-BA96-19FC95A0CBD4}" presName="dummyMaxCanvas" presStyleCnt="0">
        <dgm:presLayoutVars/>
      </dgm:prSet>
      <dgm:spPr/>
    </dgm:pt>
    <dgm:pt modelId="{FF984A52-D7F5-4744-ADF7-F1AD061E7E25}" type="pres">
      <dgm:prSet presAssocID="{D5988178-4037-48C3-BA96-19FC95A0CBD4}" presName="FiveNodes_1" presStyleLbl="node1" presStyleIdx="0" presStyleCnt="5">
        <dgm:presLayoutVars>
          <dgm:bulletEnabled val="1"/>
        </dgm:presLayoutVars>
      </dgm:prSet>
      <dgm:spPr/>
    </dgm:pt>
    <dgm:pt modelId="{3C8B77C0-C280-4697-AAD2-767F1D11EF6B}" type="pres">
      <dgm:prSet presAssocID="{D5988178-4037-48C3-BA96-19FC95A0CBD4}" presName="FiveNodes_2" presStyleLbl="node1" presStyleIdx="1" presStyleCnt="5">
        <dgm:presLayoutVars>
          <dgm:bulletEnabled val="1"/>
        </dgm:presLayoutVars>
      </dgm:prSet>
      <dgm:spPr/>
    </dgm:pt>
    <dgm:pt modelId="{4590BBFC-2820-4AE0-8CAC-120A5052D540}" type="pres">
      <dgm:prSet presAssocID="{D5988178-4037-48C3-BA96-19FC95A0CBD4}" presName="FiveNodes_3" presStyleLbl="node1" presStyleIdx="2" presStyleCnt="5">
        <dgm:presLayoutVars>
          <dgm:bulletEnabled val="1"/>
        </dgm:presLayoutVars>
      </dgm:prSet>
      <dgm:spPr/>
    </dgm:pt>
    <dgm:pt modelId="{3BB7D28D-A51F-49F2-BAD8-925720B7452A}" type="pres">
      <dgm:prSet presAssocID="{D5988178-4037-48C3-BA96-19FC95A0CBD4}" presName="FiveNodes_4" presStyleLbl="node1" presStyleIdx="3" presStyleCnt="5">
        <dgm:presLayoutVars>
          <dgm:bulletEnabled val="1"/>
        </dgm:presLayoutVars>
      </dgm:prSet>
      <dgm:spPr/>
    </dgm:pt>
    <dgm:pt modelId="{9A3217DF-1460-4DB1-AD70-403EF2E93B50}" type="pres">
      <dgm:prSet presAssocID="{D5988178-4037-48C3-BA96-19FC95A0CBD4}" presName="FiveNodes_5" presStyleLbl="node1" presStyleIdx="4" presStyleCnt="5">
        <dgm:presLayoutVars>
          <dgm:bulletEnabled val="1"/>
        </dgm:presLayoutVars>
      </dgm:prSet>
      <dgm:spPr/>
    </dgm:pt>
    <dgm:pt modelId="{04563E77-7437-4898-BF0F-503218D4A542}" type="pres">
      <dgm:prSet presAssocID="{D5988178-4037-48C3-BA96-19FC95A0CBD4}" presName="FiveConn_1-2" presStyleLbl="fgAccFollowNode1" presStyleIdx="0" presStyleCnt="4">
        <dgm:presLayoutVars>
          <dgm:bulletEnabled val="1"/>
        </dgm:presLayoutVars>
      </dgm:prSet>
      <dgm:spPr/>
    </dgm:pt>
    <dgm:pt modelId="{A14D95EF-3942-4CB8-BA5F-7DEFE3C6EF72}" type="pres">
      <dgm:prSet presAssocID="{D5988178-4037-48C3-BA96-19FC95A0CBD4}" presName="FiveConn_2-3" presStyleLbl="fgAccFollowNode1" presStyleIdx="1" presStyleCnt="4">
        <dgm:presLayoutVars>
          <dgm:bulletEnabled val="1"/>
        </dgm:presLayoutVars>
      </dgm:prSet>
      <dgm:spPr/>
    </dgm:pt>
    <dgm:pt modelId="{FB87DC2B-3A3A-43EE-86BB-EE9FAC44595B}" type="pres">
      <dgm:prSet presAssocID="{D5988178-4037-48C3-BA96-19FC95A0CBD4}" presName="FiveConn_3-4" presStyleLbl="fgAccFollowNode1" presStyleIdx="2" presStyleCnt="4">
        <dgm:presLayoutVars>
          <dgm:bulletEnabled val="1"/>
        </dgm:presLayoutVars>
      </dgm:prSet>
      <dgm:spPr/>
    </dgm:pt>
    <dgm:pt modelId="{EFDC6EB7-EC81-4A3D-9B76-03F48AC2BBBE}" type="pres">
      <dgm:prSet presAssocID="{D5988178-4037-48C3-BA96-19FC95A0CBD4}" presName="FiveConn_4-5" presStyleLbl="fgAccFollowNode1" presStyleIdx="3" presStyleCnt="4">
        <dgm:presLayoutVars>
          <dgm:bulletEnabled val="1"/>
        </dgm:presLayoutVars>
      </dgm:prSet>
      <dgm:spPr/>
    </dgm:pt>
    <dgm:pt modelId="{B79B6752-8DBA-443B-813C-8EE228E3AD08}" type="pres">
      <dgm:prSet presAssocID="{D5988178-4037-48C3-BA96-19FC95A0CBD4}" presName="FiveNodes_1_text" presStyleLbl="node1" presStyleIdx="4" presStyleCnt="5">
        <dgm:presLayoutVars>
          <dgm:bulletEnabled val="1"/>
        </dgm:presLayoutVars>
      </dgm:prSet>
      <dgm:spPr/>
    </dgm:pt>
    <dgm:pt modelId="{34E98759-F8D1-45B3-A08B-71D8A2D719C3}" type="pres">
      <dgm:prSet presAssocID="{D5988178-4037-48C3-BA96-19FC95A0CBD4}" presName="FiveNodes_2_text" presStyleLbl="node1" presStyleIdx="4" presStyleCnt="5">
        <dgm:presLayoutVars>
          <dgm:bulletEnabled val="1"/>
        </dgm:presLayoutVars>
      </dgm:prSet>
      <dgm:spPr/>
    </dgm:pt>
    <dgm:pt modelId="{BA82BD28-6DA4-4AD0-AC3E-A1EB4A1D12FC}" type="pres">
      <dgm:prSet presAssocID="{D5988178-4037-48C3-BA96-19FC95A0CBD4}" presName="FiveNodes_3_text" presStyleLbl="node1" presStyleIdx="4" presStyleCnt="5">
        <dgm:presLayoutVars>
          <dgm:bulletEnabled val="1"/>
        </dgm:presLayoutVars>
      </dgm:prSet>
      <dgm:spPr/>
    </dgm:pt>
    <dgm:pt modelId="{0760E665-4F06-43EB-B4AB-4BA108A3331C}" type="pres">
      <dgm:prSet presAssocID="{D5988178-4037-48C3-BA96-19FC95A0CBD4}" presName="FiveNodes_4_text" presStyleLbl="node1" presStyleIdx="4" presStyleCnt="5">
        <dgm:presLayoutVars>
          <dgm:bulletEnabled val="1"/>
        </dgm:presLayoutVars>
      </dgm:prSet>
      <dgm:spPr/>
    </dgm:pt>
    <dgm:pt modelId="{30A8DEEF-A78A-4C7D-A6F0-645C68804D0E}" type="pres">
      <dgm:prSet presAssocID="{D5988178-4037-48C3-BA96-19FC95A0CBD4}" presName="FiveNodes_5_text" presStyleLbl="node1" presStyleIdx="4" presStyleCnt="5">
        <dgm:presLayoutVars>
          <dgm:bulletEnabled val="1"/>
        </dgm:presLayoutVars>
      </dgm:prSet>
      <dgm:spPr/>
    </dgm:pt>
  </dgm:ptLst>
  <dgm:cxnLst>
    <dgm:cxn modelId="{E9C4C806-A7E9-49F7-9EB4-7052A25D0202}" type="presOf" srcId="{F7B08608-7194-4875-853B-22DC3E69843C}" destId="{34E98759-F8D1-45B3-A08B-71D8A2D719C3}" srcOrd="1" destOrd="0" presId="urn:microsoft.com/office/officeart/2005/8/layout/vProcess5"/>
    <dgm:cxn modelId="{BB9C7011-9EE0-41A7-9035-6CEEE5ECAF3A}" type="presOf" srcId="{1AB954A0-5265-4712-8445-51CC0DDEB16B}" destId="{FF984A52-D7F5-4744-ADF7-F1AD061E7E25}" srcOrd="0" destOrd="0" presId="urn:microsoft.com/office/officeart/2005/8/layout/vProcess5"/>
    <dgm:cxn modelId="{EB829F11-A979-44C3-A714-1F6E2778782A}" type="presOf" srcId="{D5988178-4037-48C3-BA96-19FC95A0CBD4}" destId="{36F52DB0-6844-46F8-B460-355ED8F2DEB1}" srcOrd="0" destOrd="0" presId="urn:microsoft.com/office/officeart/2005/8/layout/vProcess5"/>
    <dgm:cxn modelId="{4BB15726-4798-4387-9F63-BAAFA5669B54}" type="presOf" srcId="{F7B08608-7194-4875-853B-22DC3E69843C}" destId="{3C8B77C0-C280-4697-AAD2-767F1D11EF6B}" srcOrd="0" destOrd="0" presId="urn:microsoft.com/office/officeart/2005/8/layout/vProcess5"/>
    <dgm:cxn modelId="{6ED3822F-E75C-4FB5-A2AF-9C8896BC99FF}" type="presOf" srcId="{1AB954A0-5265-4712-8445-51CC0DDEB16B}" destId="{B79B6752-8DBA-443B-813C-8EE228E3AD08}" srcOrd="1" destOrd="0" presId="urn:microsoft.com/office/officeart/2005/8/layout/vProcess5"/>
    <dgm:cxn modelId="{1DBB4430-A210-45C6-B4B8-8DE9FF4BA954}" type="presOf" srcId="{D6CA99CB-1978-452E-ACF6-836ABD38C6A0}" destId="{4590BBFC-2820-4AE0-8CAC-120A5052D540}" srcOrd="0" destOrd="0" presId="urn:microsoft.com/office/officeart/2005/8/layout/vProcess5"/>
    <dgm:cxn modelId="{0CF12A70-C323-455B-A193-F46F34BDF7FD}" type="presOf" srcId="{15A40EB4-A379-437A-9DA0-E7E593BC6E0B}" destId="{EFDC6EB7-EC81-4A3D-9B76-03F48AC2BBBE}" srcOrd="0" destOrd="0" presId="urn:microsoft.com/office/officeart/2005/8/layout/vProcess5"/>
    <dgm:cxn modelId="{BE512C52-010E-4C78-B370-59D01BB81188}" type="presOf" srcId="{1ACD40DE-28C3-466E-B5C7-C256FEFB1B7F}" destId="{9A3217DF-1460-4DB1-AD70-403EF2E93B50}" srcOrd="0" destOrd="0" presId="urn:microsoft.com/office/officeart/2005/8/layout/vProcess5"/>
    <dgm:cxn modelId="{54E05D52-2C63-44F2-B244-8E06A70C86DA}" srcId="{D5988178-4037-48C3-BA96-19FC95A0CBD4}" destId="{D6CA99CB-1978-452E-ACF6-836ABD38C6A0}" srcOrd="2" destOrd="0" parTransId="{378E5635-B192-4F47-9E60-DF1ADC63BA79}" sibTransId="{FDAACDD0-ACC8-4CDF-B9CD-3CAEE944664D}"/>
    <dgm:cxn modelId="{B5570774-04A4-4A5A-8AD2-D371A41DCE7B}" srcId="{D5988178-4037-48C3-BA96-19FC95A0CBD4}" destId="{66F7311F-2095-4186-993B-2B4706191E29}" srcOrd="3" destOrd="0" parTransId="{1920747A-A81E-470D-80CC-FE74889AC1B2}" sibTransId="{15A40EB4-A379-437A-9DA0-E7E593BC6E0B}"/>
    <dgm:cxn modelId="{DD92FD86-AD9E-4417-9D46-5DD488DF7084}" type="presOf" srcId="{4C45919E-7DCE-4C45-9D4E-8BE7EBBEAD0F}" destId="{04563E77-7437-4898-BF0F-503218D4A542}" srcOrd="0" destOrd="0" presId="urn:microsoft.com/office/officeart/2005/8/layout/vProcess5"/>
    <dgm:cxn modelId="{F8AA0B88-ABD4-4158-B303-3BE74661179C}" type="presOf" srcId="{D6CA99CB-1978-452E-ACF6-836ABD38C6A0}" destId="{BA82BD28-6DA4-4AD0-AC3E-A1EB4A1D12FC}" srcOrd="1" destOrd="0" presId="urn:microsoft.com/office/officeart/2005/8/layout/vProcess5"/>
    <dgm:cxn modelId="{48721B9C-D109-48DF-802C-2AE223A22D3C}" type="presOf" srcId="{55E56896-F458-45D9-921F-4319CADC19E2}" destId="{A14D95EF-3942-4CB8-BA5F-7DEFE3C6EF72}" srcOrd="0" destOrd="0" presId="urn:microsoft.com/office/officeart/2005/8/layout/vProcess5"/>
    <dgm:cxn modelId="{E12E5CA9-A088-4D25-8CC5-FC0C2230063D}" srcId="{D5988178-4037-48C3-BA96-19FC95A0CBD4}" destId="{1ACD40DE-28C3-466E-B5C7-C256FEFB1B7F}" srcOrd="4" destOrd="0" parTransId="{36A8C5C8-26D7-43E4-9BA2-47409B88A552}" sibTransId="{8B21B65F-326F-4135-8753-044935A5BA7D}"/>
    <dgm:cxn modelId="{9EDD89B5-56E0-4BF8-A3D2-4F3BC1543F5B}" srcId="{D5988178-4037-48C3-BA96-19FC95A0CBD4}" destId="{F7B08608-7194-4875-853B-22DC3E69843C}" srcOrd="1" destOrd="0" parTransId="{5DF2728E-3A4F-4AD2-A033-3B7336E15413}" sibTransId="{55E56896-F458-45D9-921F-4319CADC19E2}"/>
    <dgm:cxn modelId="{DDF037C2-01C9-4F84-8383-9E01CE7DA2EE}" type="presOf" srcId="{66F7311F-2095-4186-993B-2B4706191E29}" destId="{0760E665-4F06-43EB-B4AB-4BA108A3331C}" srcOrd="1" destOrd="0" presId="urn:microsoft.com/office/officeart/2005/8/layout/vProcess5"/>
    <dgm:cxn modelId="{091B47C5-9C74-4619-9A5A-D21863FBCE8D}" srcId="{D5988178-4037-48C3-BA96-19FC95A0CBD4}" destId="{1AB954A0-5265-4712-8445-51CC0DDEB16B}" srcOrd="0" destOrd="0" parTransId="{10FCB470-CC40-4926-BEEB-3D091AEDA45C}" sibTransId="{4C45919E-7DCE-4C45-9D4E-8BE7EBBEAD0F}"/>
    <dgm:cxn modelId="{C611CCD0-49A2-44D1-B9B7-232921D919C8}" type="presOf" srcId="{FDAACDD0-ACC8-4CDF-B9CD-3CAEE944664D}" destId="{FB87DC2B-3A3A-43EE-86BB-EE9FAC44595B}" srcOrd="0" destOrd="0" presId="urn:microsoft.com/office/officeart/2005/8/layout/vProcess5"/>
    <dgm:cxn modelId="{C8046BDF-2C82-4866-9603-24311D83D9F2}" type="presOf" srcId="{66F7311F-2095-4186-993B-2B4706191E29}" destId="{3BB7D28D-A51F-49F2-BAD8-925720B7452A}" srcOrd="0" destOrd="0" presId="urn:microsoft.com/office/officeart/2005/8/layout/vProcess5"/>
    <dgm:cxn modelId="{C49694E1-08B7-420F-B5EF-4FA0238BE26E}" type="presOf" srcId="{1ACD40DE-28C3-466E-B5C7-C256FEFB1B7F}" destId="{30A8DEEF-A78A-4C7D-A6F0-645C68804D0E}" srcOrd="1" destOrd="0" presId="urn:microsoft.com/office/officeart/2005/8/layout/vProcess5"/>
    <dgm:cxn modelId="{82E6B679-63FE-4BE1-8923-8D128F9FE763}" type="presParOf" srcId="{36F52DB0-6844-46F8-B460-355ED8F2DEB1}" destId="{A1DC1BF9-0179-4F00-920C-FD241CBFAA19}" srcOrd="0" destOrd="0" presId="urn:microsoft.com/office/officeart/2005/8/layout/vProcess5"/>
    <dgm:cxn modelId="{17FC3026-16AF-4EC9-AD27-DD314CD1124E}" type="presParOf" srcId="{36F52DB0-6844-46F8-B460-355ED8F2DEB1}" destId="{FF984A52-D7F5-4744-ADF7-F1AD061E7E25}" srcOrd="1" destOrd="0" presId="urn:microsoft.com/office/officeart/2005/8/layout/vProcess5"/>
    <dgm:cxn modelId="{297154C4-7981-4E3A-A7DC-3794DAE03A3F}" type="presParOf" srcId="{36F52DB0-6844-46F8-B460-355ED8F2DEB1}" destId="{3C8B77C0-C280-4697-AAD2-767F1D11EF6B}" srcOrd="2" destOrd="0" presId="urn:microsoft.com/office/officeart/2005/8/layout/vProcess5"/>
    <dgm:cxn modelId="{6211FCD9-C781-4409-913A-0979142E2B4E}" type="presParOf" srcId="{36F52DB0-6844-46F8-B460-355ED8F2DEB1}" destId="{4590BBFC-2820-4AE0-8CAC-120A5052D540}" srcOrd="3" destOrd="0" presId="urn:microsoft.com/office/officeart/2005/8/layout/vProcess5"/>
    <dgm:cxn modelId="{0B90C60D-16DC-4E8C-A2D1-8C69457C77E7}" type="presParOf" srcId="{36F52DB0-6844-46F8-B460-355ED8F2DEB1}" destId="{3BB7D28D-A51F-49F2-BAD8-925720B7452A}" srcOrd="4" destOrd="0" presId="urn:microsoft.com/office/officeart/2005/8/layout/vProcess5"/>
    <dgm:cxn modelId="{4F14FBA7-9616-4DC1-8E6D-A8A5849D98F5}" type="presParOf" srcId="{36F52DB0-6844-46F8-B460-355ED8F2DEB1}" destId="{9A3217DF-1460-4DB1-AD70-403EF2E93B50}" srcOrd="5" destOrd="0" presId="urn:microsoft.com/office/officeart/2005/8/layout/vProcess5"/>
    <dgm:cxn modelId="{92864CEE-6605-4F00-8485-3CB438905FEC}" type="presParOf" srcId="{36F52DB0-6844-46F8-B460-355ED8F2DEB1}" destId="{04563E77-7437-4898-BF0F-503218D4A542}" srcOrd="6" destOrd="0" presId="urn:microsoft.com/office/officeart/2005/8/layout/vProcess5"/>
    <dgm:cxn modelId="{14270972-BAEA-4AE7-9AC8-BFCBBD95375E}" type="presParOf" srcId="{36F52DB0-6844-46F8-B460-355ED8F2DEB1}" destId="{A14D95EF-3942-4CB8-BA5F-7DEFE3C6EF72}" srcOrd="7" destOrd="0" presId="urn:microsoft.com/office/officeart/2005/8/layout/vProcess5"/>
    <dgm:cxn modelId="{980DC20D-2C1A-4D97-8E67-8F84E5DAB340}" type="presParOf" srcId="{36F52DB0-6844-46F8-B460-355ED8F2DEB1}" destId="{FB87DC2B-3A3A-43EE-86BB-EE9FAC44595B}" srcOrd="8" destOrd="0" presId="urn:microsoft.com/office/officeart/2005/8/layout/vProcess5"/>
    <dgm:cxn modelId="{661D7412-2746-4933-BD4D-35E864DEF83A}" type="presParOf" srcId="{36F52DB0-6844-46F8-B460-355ED8F2DEB1}" destId="{EFDC6EB7-EC81-4A3D-9B76-03F48AC2BBBE}" srcOrd="9" destOrd="0" presId="urn:microsoft.com/office/officeart/2005/8/layout/vProcess5"/>
    <dgm:cxn modelId="{F1341DC7-02AB-414F-9AA7-0757F365F5B6}" type="presParOf" srcId="{36F52DB0-6844-46F8-B460-355ED8F2DEB1}" destId="{B79B6752-8DBA-443B-813C-8EE228E3AD08}" srcOrd="10" destOrd="0" presId="urn:microsoft.com/office/officeart/2005/8/layout/vProcess5"/>
    <dgm:cxn modelId="{4907F484-85F7-478C-AB6D-5E895E0E4999}" type="presParOf" srcId="{36F52DB0-6844-46F8-B460-355ED8F2DEB1}" destId="{34E98759-F8D1-45B3-A08B-71D8A2D719C3}" srcOrd="11" destOrd="0" presId="urn:microsoft.com/office/officeart/2005/8/layout/vProcess5"/>
    <dgm:cxn modelId="{88A7ABA2-23E3-4C8C-A5B4-57021B0F53E1}" type="presParOf" srcId="{36F52DB0-6844-46F8-B460-355ED8F2DEB1}" destId="{BA82BD28-6DA4-4AD0-AC3E-A1EB4A1D12FC}" srcOrd="12" destOrd="0" presId="urn:microsoft.com/office/officeart/2005/8/layout/vProcess5"/>
    <dgm:cxn modelId="{1AE67864-270A-4B02-B5C4-01BD61D8E3ED}" type="presParOf" srcId="{36F52DB0-6844-46F8-B460-355ED8F2DEB1}" destId="{0760E665-4F06-43EB-B4AB-4BA108A3331C}" srcOrd="13" destOrd="0" presId="urn:microsoft.com/office/officeart/2005/8/layout/vProcess5"/>
    <dgm:cxn modelId="{BBDB4A5C-8784-4132-AC1E-96BEAD7FFBC5}" type="presParOf" srcId="{36F52DB0-6844-46F8-B460-355ED8F2DEB1}" destId="{30A8DEEF-A78A-4C7D-A6F0-645C68804D0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39EC4A-AC26-45E7-8CCD-A557A460AAF3}"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fr-FR"/>
        </a:p>
      </dgm:t>
    </dgm:pt>
    <dgm:pt modelId="{0DD3A344-D075-4191-A6CF-8EE194FFD4D5}">
      <dgm:prSet/>
      <dgm:spPr/>
      <dgm:t>
        <a:bodyPr/>
        <a:lstStyle/>
        <a:p>
          <a:r>
            <a:rPr lang="fr-FR" b="1" dirty="0"/>
            <a:t>Étape 1 : Génération de données :</a:t>
          </a:r>
          <a:endParaRPr lang="fr-FR" i="0" dirty="0">
            <a:solidFill>
              <a:srgbClr val="374151"/>
            </a:solidFill>
            <a:effectLst/>
            <a:latin typeface="Söhne"/>
          </a:endParaRPr>
        </a:p>
      </dgm:t>
    </dgm:pt>
    <dgm:pt modelId="{D18A3A7D-2226-44C1-A013-0433228FFBC5}" type="parTrans" cxnId="{FB0D0310-2C31-49A1-BE7A-0122C012AF94}">
      <dgm:prSet/>
      <dgm:spPr/>
      <dgm:t>
        <a:bodyPr/>
        <a:lstStyle/>
        <a:p>
          <a:endParaRPr lang="fr-FR"/>
        </a:p>
      </dgm:t>
    </dgm:pt>
    <dgm:pt modelId="{4E5CCED0-FDA4-4E2E-A603-17FBB149B09A}" type="sibTrans" cxnId="{FB0D0310-2C31-49A1-BE7A-0122C012AF94}">
      <dgm:prSet/>
      <dgm:spPr/>
      <dgm:t>
        <a:bodyPr/>
        <a:lstStyle/>
        <a:p>
          <a:endParaRPr lang="fr-FR"/>
        </a:p>
      </dgm:t>
    </dgm:pt>
    <dgm:pt modelId="{DB7D3FC3-C211-4CF5-88B3-7C25D9B71990}">
      <dgm:prSet/>
      <dgm:spPr/>
      <dgm:t>
        <a:bodyPr/>
        <a:lstStyle/>
        <a:p>
          <a:pPr>
            <a:buFont typeface="Arial" panose="020B0604020202020204" pitchFamily="34" charset="0"/>
            <a:buChar char="•"/>
          </a:pPr>
          <a:r>
            <a:rPr lang="fr-FR" b="1" dirty="0"/>
            <a:t>Étape 2 : Conversion au format EDI :</a:t>
          </a:r>
          <a:endParaRPr lang="fr-FR" dirty="0"/>
        </a:p>
      </dgm:t>
    </dgm:pt>
    <dgm:pt modelId="{56DC5083-A3B9-46E0-9C9A-B1F75085C166}" type="parTrans" cxnId="{3ECDB7E6-516D-45FE-8B87-2BDC4681A62F}">
      <dgm:prSet/>
      <dgm:spPr/>
      <dgm:t>
        <a:bodyPr/>
        <a:lstStyle/>
        <a:p>
          <a:endParaRPr lang="fr-FR"/>
        </a:p>
      </dgm:t>
    </dgm:pt>
    <dgm:pt modelId="{08F6B035-6005-40E7-A46D-0132D4EA9CA8}" type="sibTrans" cxnId="{3ECDB7E6-516D-45FE-8B87-2BDC4681A62F}">
      <dgm:prSet/>
      <dgm:spPr/>
      <dgm:t>
        <a:bodyPr/>
        <a:lstStyle/>
        <a:p>
          <a:endParaRPr lang="fr-FR"/>
        </a:p>
      </dgm:t>
    </dgm:pt>
    <dgm:pt modelId="{FFAD5E07-63D6-494C-B366-E6F27DFFA525}">
      <dgm:prSet/>
      <dgm:spPr/>
      <dgm:t>
        <a:bodyPr/>
        <a:lstStyle/>
        <a:p>
          <a:pPr>
            <a:buFont typeface="Arial" panose="020B0604020202020204" pitchFamily="34" charset="0"/>
            <a:buChar char="•"/>
          </a:pPr>
          <a:r>
            <a:rPr lang="fr-FR" b="1" dirty="0"/>
            <a:t>Étape 3 : Transmission :</a:t>
          </a:r>
          <a:endParaRPr lang="fr-FR" dirty="0"/>
        </a:p>
      </dgm:t>
    </dgm:pt>
    <dgm:pt modelId="{7B228A5A-8209-4959-AF71-531CBF5B3942}" type="parTrans" cxnId="{5F326D25-C5C5-4ECD-9029-6137E767536A}">
      <dgm:prSet/>
      <dgm:spPr/>
      <dgm:t>
        <a:bodyPr/>
        <a:lstStyle/>
        <a:p>
          <a:endParaRPr lang="fr-FR"/>
        </a:p>
      </dgm:t>
    </dgm:pt>
    <dgm:pt modelId="{33EFE47F-5B72-4FE7-8ABA-4D6683B5E939}" type="sibTrans" cxnId="{5F326D25-C5C5-4ECD-9029-6137E767536A}">
      <dgm:prSet/>
      <dgm:spPr/>
      <dgm:t>
        <a:bodyPr/>
        <a:lstStyle/>
        <a:p>
          <a:endParaRPr lang="fr-FR"/>
        </a:p>
      </dgm:t>
    </dgm:pt>
    <dgm:pt modelId="{2A5C1C36-2946-4096-9A9D-5605AEB23194}">
      <dgm:prSet/>
      <dgm:spPr/>
      <dgm:t>
        <a:bodyPr/>
        <a:lstStyle/>
        <a:p>
          <a:pPr>
            <a:buFont typeface="Arial" panose="020B0604020202020204" pitchFamily="34" charset="0"/>
            <a:buChar char="•"/>
          </a:pPr>
          <a:r>
            <a:rPr lang="fr-FR" b="1" dirty="0"/>
            <a:t>Étape 4 : Réception et intégration :</a:t>
          </a:r>
          <a:endParaRPr lang="fr-FR" dirty="0"/>
        </a:p>
      </dgm:t>
    </dgm:pt>
    <dgm:pt modelId="{068A9C24-37EC-45D7-A95F-D1A253DFD0C8}" type="parTrans" cxnId="{93E29112-D9BD-4F6D-A3A8-E6D0A2F72227}">
      <dgm:prSet/>
      <dgm:spPr/>
      <dgm:t>
        <a:bodyPr/>
        <a:lstStyle/>
        <a:p>
          <a:endParaRPr lang="fr-FR"/>
        </a:p>
      </dgm:t>
    </dgm:pt>
    <dgm:pt modelId="{08DA2F32-28FA-467B-BEB2-3F65FD18FE26}" type="sibTrans" cxnId="{93E29112-D9BD-4F6D-A3A8-E6D0A2F72227}">
      <dgm:prSet/>
      <dgm:spPr/>
      <dgm:t>
        <a:bodyPr/>
        <a:lstStyle/>
        <a:p>
          <a:endParaRPr lang="fr-FR"/>
        </a:p>
      </dgm:t>
    </dgm:pt>
    <dgm:pt modelId="{0D75C9A8-F3EE-4AD1-8DDD-C5719CAF2AFB}">
      <dgm:prSet/>
      <dgm:spPr/>
      <dgm:t>
        <a:bodyPr/>
        <a:lstStyle/>
        <a:p>
          <a:r>
            <a:rPr lang="fr-FR"/>
            <a:t>Les données sont créées dans le système ERP de l’émetteur (par exemple, une commande client).</a:t>
          </a:r>
          <a:endParaRPr lang="fr-FR" i="0" dirty="0">
            <a:solidFill>
              <a:srgbClr val="374151"/>
            </a:solidFill>
            <a:effectLst/>
            <a:latin typeface="Söhne"/>
          </a:endParaRPr>
        </a:p>
      </dgm:t>
    </dgm:pt>
    <dgm:pt modelId="{B1CBE2B3-42D6-4282-838A-A5431E4132C9}" type="parTrans" cxnId="{09791C87-FDFA-4F30-AE80-E7546458A4B5}">
      <dgm:prSet/>
      <dgm:spPr/>
      <dgm:t>
        <a:bodyPr/>
        <a:lstStyle/>
        <a:p>
          <a:endParaRPr lang="fr-FR"/>
        </a:p>
      </dgm:t>
    </dgm:pt>
    <dgm:pt modelId="{CF6CA242-435E-4F97-9E2D-74B9617F86B4}" type="sibTrans" cxnId="{09791C87-FDFA-4F30-AE80-E7546458A4B5}">
      <dgm:prSet/>
      <dgm:spPr/>
      <dgm:t>
        <a:bodyPr/>
        <a:lstStyle/>
        <a:p>
          <a:endParaRPr lang="fr-FR"/>
        </a:p>
      </dgm:t>
    </dgm:pt>
    <dgm:pt modelId="{A148CE73-DA53-4CDE-9EEA-A71A7573FFBA}">
      <dgm:prSet/>
      <dgm:spPr/>
      <dgm:t>
        <a:bodyPr/>
        <a:lstStyle/>
        <a:p>
          <a:pPr>
            <a:buFont typeface="Arial" panose="020B0604020202020204" pitchFamily="34" charset="0"/>
            <a:buChar char="•"/>
          </a:pPr>
          <a:r>
            <a:rPr lang="fr-FR" dirty="0"/>
            <a:t>Les données sont traduites dans un format standard (ex. : EDIFACT, ANSI X12).</a:t>
          </a:r>
        </a:p>
      </dgm:t>
    </dgm:pt>
    <dgm:pt modelId="{A25F6B1A-8B46-46B9-896F-9202357BE43A}" type="parTrans" cxnId="{75F5EAB8-6AD2-42A8-A977-CD81F3BF96C9}">
      <dgm:prSet/>
      <dgm:spPr/>
      <dgm:t>
        <a:bodyPr/>
        <a:lstStyle/>
        <a:p>
          <a:endParaRPr lang="fr-FR"/>
        </a:p>
      </dgm:t>
    </dgm:pt>
    <dgm:pt modelId="{927E7A4B-A0B8-4729-9E83-CDE884753056}" type="sibTrans" cxnId="{75F5EAB8-6AD2-42A8-A977-CD81F3BF96C9}">
      <dgm:prSet/>
      <dgm:spPr/>
      <dgm:t>
        <a:bodyPr/>
        <a:lstStyle/>
        <a:p>
          <a:endParaRPr lang="fr-FR"/>
        </a:p>
      </dgm:t>
    </dgm:pt>
    <dgm:pt modelId="{87D4E04E-D437-4E28-8165-8F85681899B0}">
      <dgm:prSet/>
      <dgm:spPr/>
      <dgm:t>
        <a:bodyPr/>
        <a:lstStyle/>
        <a:p>
          <a:pPr>
            <a:buFont typeface="Arial" panose="020B0604020202020204" pitchFamily="34" charset="0"/>
            <a:buChar char="•"/>
          </a:pPr>
          <a:r>
            <a:rPr lang="fr-FR" dirty="0"/>
            <a:t>Les données sont transmises au partenaire commercial via un réseau sécurisé (VAN, AS2, FTP).</a:t>
          </a:r>
        </a:p>
      </dgm:t>
    </dgm:pt>
    <dgm:pt modelId="{5F71FC27-2311-4F9C-ACCE-2B1DA0FBBD19}" type="parTrans" cxnId="{5E583790-C73E-4079-80E9-5BEC94AAD191}">
      <dgm:prSet/>
      <dgm:spPr/>
      <dgm:t>
        <a:bodyPr/>
        <a:lstStyle/>
        <a:p>
          <a:endParaRPr lang="fr-FR"/>
        </a:p>
      </dgm:t>
    </dgm:pt>
    <dgm:pt modelId="{BB4537FD-4B4E-4C4D-91C1-6A7A02CB2F14}" type="sibTrans" cxnId="{5E583790-C73E-4079-80E9-5BEC94AAD191}">
      <dgm:prSet/>
      <dgm:spPr/>
      <dgm:t>
        <a:bodyPr/>
        <a:lstStyle/>
        <a:p>
          <a:endParaRPr lang="fr-FR"/>
        </a:p>
      </dgm:t>
    </dgm:pt>
    <dgm:pt modelId="{D86D18A8-05CC-4228-B2CC-E98E43AC626E}">
      <dgm:prSet/>
      <dgm:spPr/>
      <dgm:t>
        <a:bodyPr/>
        <a:lstStyle/>
        <a:p>
          <a:pPr>
            <a:buFont typeface="Arial" panose="020B0604020202020204" pitchFamily="34" charset="0"/>
            <a:buChar char="•"/>
          </a:pPr>
          <a:r>
            <a:rPr lang="fr-FR"/>
            <a:t>Les </a:t>
          </a:r>
          <a:r>
            <a:rPr lang="fr-FR" dirty="0"/>
            <a:t>données reçues sont intégrées automatiquement dans le système ERP du destinataire.</a:t>
          </a:r>
        </a:p>
      </dgm:t>
    </dgm:pt>
    <dgm:pt modelId="{9A38DFF7-999A-4E8B-87DB-F7C76C2A53AD}" type="parTrans" cxnId="{2D102060-6FBA-4910-AC52-B0AA13FA9CE5}">
      <dgm:prSet/>
      <dgm:spPr/>
      <dgm:t>
        <a:bodyPr/>
        <a:lstStyle/>
        <a:p>
          <a:endParaRPr lang="fr-FR"/>
        </a:p>
      </dgm:t>
    </dgm:pt>
    <dgm:pt modelId="{2782CD0A-A99E-4AAC-82DA-BE1B354812C8}" type="sibTrans" cxnId="{2D102060-6FBA-4910-AC52-B0AA13FA9CE5}">
      <dgm:prSet/>
      <dgm:spPr/>
      <dgm:t>
        <a:bodyPr/>
        <a:lstStyle/>
        <a:p>
          <a:endParaRPr lang="fr-FR"/>
        </a:p>
      </dgm:t>
    </dgm:pt>
    <dgm:pt modelId="{46315FA8-F4C2-45BF-8E58-EA716A1C5310}" type="pres">
      <dgm:prSet presAssocID="{0439EC4A-AC26-45E7-8CCD-A557A460AAF3}" presName="vert0" presStyleCnt="0">
        <dgm:presLayoutVars>
          <dgm:dir/>
          <dgm:animOne val="branch"/>
          <dgm:animLvl val="lvl"/>
        </dgm:presLayoutVars>
      </dgm:prSet>
      <dgm:spPr/>
    </dgm:pt>
    <dgm:pt modelId="{16AACC03-CA11-4061-9AEF-E3CB20A2E1A3}" type="pres">
      <dgm:prSet presAssocID="{0DD3A344-D075-4191-A6CF-8EE194FFD4D5}" presName="thickLine" presStyleLbl="alignNode1" presStyleIdx="0" presStyleCnt="4"/>
      <dgm:spPr/>
    </dgm:pt>
    <dgm:pt modelId="{E3EDE2F4-BE7E-41C3-B150-181318C82D4C}" type="pres">
      <dgm:prSet presAssocID="{0DD3A344-D075-4191-A6CF-8EE194FFD4D5}" presName="horz1" presStyleCnt="0"/>
      <dgm:spPr/>
    </dgm:pt>
    <dgm:pt modelId="{2A027D05-FD27-4842-AB01-7D1101244999}" type="pres">
      <dgm:prSet presAssocID="{0DD3A344-D075-4191-A6CF-8EE194FFD4D5}" presName="tx1" presStyleLbl="revTx" presStyleIdx="0" presStyleCnt="8"/>
      <dgm:spPr/>
    </dgm:pt>
    <dgm:pt modelId="{72F3A890-1987-422E-BD0D-2DB5DFAE2531}" type="pres">
      <dgm:prSet presAssocID="{0DD3A344-D075-4191-A6CF-8EE194FFD4D5}" presName="vert1" presStyleCnt="0"/>
      <dgm:spPr/>
    </dgm:pt>
    <dgm:pt modelId="{EEA38AAB-36F4-4963-BAF1-40743168E31E}" type="pres">
      <dgm:prSet presAssocID="{0D75C9A8-F3EE-4AD1-8DDD-C5719CAF2AFB}" presName="vertSpace2a" presStyleCnt="0"/>
      <dgm:spPr/>
    </dgm:pt>
    <dgm:pt modelId="{4332FC20-7CCE-4D45-91A1-A8D4ABCE8159}" type="pres">
      <dgm:prSet presAssocID="{0D75C9A8-F3EE-4AD1-8DDD-C5719CAF2AFB}" presName="horz2" presStyleCnt="0"/>
      <dgm:spPr/>
    </dgm:pt>
    <dgm:pt modelId="{FB0BA67E-3BE1-4D9A-BDF1-D40BC0177D95}" type="pres">
      <dgm:prSet presAssocID="{0D75C9A8-F3EE-4AD1-8DDD-C5719CAF2AFB}" presName="horzSpace2" presStyleCnt="0"/>
      <dgm:spPr/>
    </dgm:pt>
    <dgm:pt modelId="{972C20C4-F8D5-4866-968A-76D8D66697C1}" type="pres">
      <dgm:prSet presAssocID="{0D75C9A8-F3EE-4AD1-8DDD-C5719CAF2AFB}" presName="tx2" presStyleLbl="revTx" presStyleIdx="1" presStyleCnt="8"/>
      <dgm:spPr/>
    </dgm:pt>
    <dgm:pt modelId="{0DA4BEFC-DC78-4DEF-8672-55870BB84ADA}" type="pres">
      <dgm:prSet presAssocID="{0D75C9A8-F3EE-4AD1-8DDD-C5719CAF2AFB}" presName="vert2" presStyleCnt="0"/>
      <dgm:spPr/>
    </dgm:pt>
    <dgm:pt modelId="{D24185A3-D819-405F-B485-597A83DC5FB3}" type="pres">
      <dgm:prSet presAssocID="{0D75C9A8-F3EE-4AD1-8DDD-C5719CAF2AFB}" presName="thinLine2b" presStyleLbl="callout" presStyleIdx="0" presStyleCnt="4"/>
      <dgm:spPr/>
    </dgm:pt>
    <dgm:pt modelId="{604D817E-D40F-463E-BDB4-C6C5AA540D5D}" type="pres">
      <dgm:prSet presAssocID="{0D75C9A8-F3EE-4AD1-8DDD-C5719CAF2AFB}" presName="vertSpace2b" presStyleCnt="0"/>
      <dgm:spPr/>
    </dgm:pt>
    <dgm:pt modelId="{4CA2D95E-3970-4E25-8F55-87376BCF8112}" type="pres">
      <dgm:prSet presAssocID="{DB7D3FC3-C211-4CF5-88B3-7C25D9B71990}" presName="thickLine" presStyleLbl="alignNode1" presStyleIdx="1" presStyleCnt="4"/>
      <dgm:spPr/>
    </dgm:pt>
    <dgm:pt modelId="{491AA1EE-0A1D-4F71-88FA-23CD32A88FCB}" type="pres">
      <dgm:prSet presAssocID="{DB7D3FC3-C211-4CF5-88B3-7C25D9B71990}" presName="horz1" presStyleCnt="0"/>
      <dgm:spPr/>
    </dgm:pt>
    <dgm:pt modelId="{C4784C4B-3213-418F-913A-CA15D8DE7EF0}" type="pres">
      <dgm:prSet presAssocID="{DB7D3FC3-C211-4CF5-88B3-7C25D9B71990}" presName="tx1" presStyleLbl="revTx" presStyleIdx="2" presStyleCnt="8"/>
      <dgm:spPr/>
    </dgm:pt>
    <dgm:pt modelId="{A6CA21B0-AC22-4451-B78E-983FDEDFB3D5}" type="pres">
      <dgm:prSet presAssocID="{DB7D3FC3-C211-4CF5-88B3-7C25D9B71990}" presName="vert1" presStyleCnt="0"/>
      <dgm:spPr/>
    </dgm:pt>
    <dgm:pt modelId="{85B78CC8-3C92-43F8-9919-3A0464333B22}" type="pres">
      <dgm:prSet presAssocID="{A148CE73-DA53-4CDE-9EEA-A71A7573FFBA}" presName="vertSpace2a" presStyleCnt="0"/>
      <dgm:spPr/>
    </dgm:pt>
    <dgm:pt modelId="{368B7709-E634-42F9-A0D5-CF2B1D319BC4}" type="pres">
      <dgm:prSet presAssocID="{A148CE73-DA53-4CDE-9EEA-A71A7573FFBA}" presName="horz2" presStyleCnt="0"/>
      <dgm:spPr/>
    </dgm:pt>
    <dgm:pt modelId="{06204A5E-758D-4940-8736-E9AAB6C0C990}" type="pres">
      <dgm:prSet presAssocID="{A148CE73-DA53-4CDE-9EEA-A71A7573FFBA}" presName="horzSpace2" presStyleCnt="0"/>
      <dgm:spPr/>
    </dgm:pt>
    <dgm:pt modelId="{7716F8A0-56C2-46CE-9780-42334279EF1F}" type="pres">
      <dgm:prSet presAssocID="{A148CE73-DA53-4CDE-9EEA-A71A7573FFBA}" presName="tx2" presStyleLbl="revTx" presStyleIdx="3" presStyleCnt="8"/>
      <dgm:spPr/>
    </dgm:pt>
    <dgm:pt modelId="{2BBA2079-41CF-4EB6-A55B-3867D964A362}" type="pres">
      <dgm:prSet presAssocID="{A148CE73-DA53-4CDE-9EEA-A71A7573FFBA}" presName="vert2" presStyleCnt="0"/>
      <dgm:spPr/>
    </dgm:pt>
    <dgm:pt modelId="{D25A0F70-8A50-4E74-899A-7D60A93A0313}" type="pres">
      <dgm:prSet presAssocID="{A148CE73-DA53-4CDE-9EEA-A71A7573FFBA}" presName="thinLine2b" presStyleLbl="callout" presStyleIdx="1" presStyleCnt="4"/>
      <dgm:spPr/>
    </dgm:pt>
    <dgm:pt modelId="{D01446AE-94ED-4D5B-AEDD-2882A6361CE9}" type="pres">
      <dgm:prSet presAssocID="{A148CE73-DA53-4CDE-9EEA-A71A7573FFBA}" presName="vertSpace2b" presStyleCnt="0"/>
      <dgm:spPr/>
    </dgm:pt>
    <dgm:pt modelId="{AC9DF905-1B44-484D-826D-A29CA7CE56A7}" type="pres">
      <dgm:prSet presAssocID="{FFAD5E07-63D6-494C-B366-E6F27DFFA525}" presName="thickLine" presStyleLbl="alignNode1" presStyleIdx="2" presStyleCnt="4"/>
      <dgm:spPr/>
    </dgm:pt>
    <dgm:pt modelId="{73918696-A2C7-40DA-86CD-596DCDCF69DC}" type="pres">
      <dgm:prSet presAssocID="{FFAD5E07-63D6-494C-B366-E6F27DFFA525}" presName="horz1" presStyleCnt="0"/>
      <dgm:spPr/>
    </dgm:pt>
    <dgm:pt modelId="{6192D8F2-BE05-4B65-BE8E-47BAC67C2CBE}" type="pres">
      <dgm:prSet presAssocID="{FFAD5E07-63D6-494C-B366-E6F27DFFA525}" presName="tx1" presStyleLbl="revTx" presStyleIdx="4" presStyleCnt="8"/>
      <dgm:spPr/>
    </dgm:pt>
    <dgm:pt modelId="{32A0C4EE-3C7C-4661-9B14-C6375AB579EF}" type="pres">
      <dgm:prSet presAssocID="{FFAD5E07-63D6-494C-B366-E6F27DFFA525}" presName="vert1" presStyleCnt="0"/>
      <dgm:spPr/>
    </dgm:pt>
    <dgm:pt modelId="{06DC17C1-9B80-46D5-AE06-1F34BFB64E46}" type="pres">
      <dgm:prSet presAssocID="{87D4E04E-D437-4E28-8165-8F85681899B0}" presName="vertSpace2a" presStyleCnt="0"/>
      <dgm:spPr/>
    </dgm:pt>
    <dgm:pt modelId="{079E0A99-703A-4B3C-9082-B2FA7834E486}" type="pres">
      <dgm:prSet presAssocID="{87D4E04E-D437-4E28-8165-8F85681899B0}" presName="horz2" presStyleCnt="0"/>
      <dgm:spPr/>
    </dgm:pt>
    <dgm:pt modelId="{9F4CD7B1-D119-45C4-9014-B709AC9E0C85}" type="pres">
      <dgm:prSet presAssocID="{87D4E04E-D437-4E28-8165-8F85681899B0}" presName="horzSpace2" presStyleCnt="0"/>
      <dgm:spPr/>
    </dgm:pt>
    <dgm:pt modelId="{9FF4CDAD-A166-421C-8E15-06DF872B0156}" type="pres">
      <dgm:prSet presAssocID="{87D4E04E-D437-4E28-8165-8F85681899B0}" presName="tx2" presStyleLbl="revTx" presStyleIdx="5" presStyleCnt="8"/>
      <dgm:spPr/>
    </dgm:pt>
    <dgm:pt modelId="{EF831875-4BD8-4F77-AD4A-188EC42CC2F3}" type="pres">
      <dgm:prSet presAssocID="{87D4E04E-D437-4E28-8165-8F85681899B0}" presName="vert2" presStyleCnt="0"/>
      <dgm:spPr/>
    </dgm:pt>
    <dgm:pt modelId="{D07C67D3-E8C2-4717-98DC-12C7684372E3}" type="pres">
      <dgm:prSet presAssocID="{87D4E04E-D437-4E28-8165-8F85681899B0}" presName="thinLine2b" presStyleLbl="callout" presStyleIdx="2" presStyleCnt="4"/>
      <dgm:spPr/>
    </dgm:pt>
    <dgm:pt modelId="{039035CE-6E66-426F-92CD-B97EA7DCF9C6}" type="pres">
      <dgm:prSet presAssocID="{87D4E04E-D437-4E28-8165-8F85681899B0}" presName="vertSpace2b" presStyleCnt="0"/>
      <dgm:spPr/>
    </dgm:pt>
    <dgm:pt modelId="{645662C3-2389-43D5-BD4F-96814B5CBCE5}" type="pres">
      <dgm:prSet presAssocID="{2A5C1C36-2946-4096-9A9D-5605AEB23194}" presName="thickLine" presStyleLbl="alignNode1" presStyleIdx="3" presStyleCnt="4"/>
      <dgm:spPr/>
    </dgm:pt>
    <dgm:pt modelId="{FF58BCF3-1F93-4A07-8EC8-B0E485490337}" type="pres">
      <dgm:prSet presAssocID="{2A5C1C36-2946-4096-9A9D-5605AEB23194}" presName="horz1" presStyleCnt="0"/>
      <dgm:spPr/>
    </dgm:pt>
    <dgm:pt modelId="{06599FCB-EEA0-4C8D-8158-E9EBC8F5DC77}" type="pres">
      <dgm:prSet presAssocID="{2A5C1C36-2946-4096-9A9D-5605AEB23194}" presName="tx1" presStyleLbl="revTx" presStyleIdx="6" presStyleCnt="8"/>
      <dgm:spPr/>
    </dgm:pt>
    <dgm:pt modelId="{4B59CFAE-E121-4835-930E-D4A0B9795776}" type="pres">
      <dgm:prSet presAssocID="{2A5C1C36-2946-4096-9A9D-5605AEB23194}" presName="vert1" presStyleCnt="0"/>
      <dgm:spPr/>
    </dgm:pt>
    <dgm:pt modelId="{4082B207-85CE-4793-B5E8-6243ADC60D26}" type="pres">
      <dgm:prSet presAssocID="{D86D18A8-05CC-4228-B2CC-E98E43AC626E}" presName="vertSpace2a" presStyleCnt="0"/>
      <dgm:spPr/>
    </dgm:pt>
    <dgm:pt modelId="{E258FDC8-C35E-42F8-8732-262964DD14DA}" type="pres">
      <dgm:prSet presAssocID="{D86D18A8-05CC-4228-B2CC-E98E43AC626E}" presName="horz2" presStyleCnt="0"/>
      <dgm:spPr/>
    </dgm:pt>
    <dgm:pt modelId="{321F6B78-675E-4809-A778-84DD74BBAE8A}" type="pres">
      <dgm:prSet presAssocID="{D86D18A8-05CC-4228-B2CC-E98E43AC626E}" presName="horzSpace2" presStyleCnt="0"/>
      <dgm:spPr/>
    </dgm:pt>
    <dgm:pt modelId="{44E82CE8-A8A8-4E7D-BF48-EB0459B50308}" type="pres">
      <dgm:prSet presAssocID="{D86D18A8-05CC-4228-B2CC-E98E43AC626E}" presName="tx2" presStyleLbl="revTx" presStyleIdx="7" presStyleCnt="8"/>
      <dgm:spPr/>
    </dgm:pt>
    <dgm:pt modelId="{EF7A79D4-89F0-4A57-B687-A90AE320627B}" type="pres">
      <dgm:prSet presAssocID="{D86D18A8-05CC-4228-B2CC-E98E43AC626E}" presName="vert2" presStyleCnt="0"/>
      <dgm:spPr/>
    </dgm:pt>
    <dgm:pt modelId="{7BD0C3CF-9075-4D53-B412-2D366E54F555}" type="pres">
      <dgm:prSet presAssocID="{D86D18A8-05CC-4228-B2CC-E98E43AC626E}" presName="thinLine2b" presStyleLbl="callout" presStyleIdx="3" presStyleCnt="4"/>
      <dgm:spPr/>
    </dgm:pt>
    <dgm:pt modelId="{9B3B3428-F588-40D6-84EC-216737F6C84A}" type="pres">
      <dgm:prSet presAssocID="{D86D18A8-05CC-4228-B2CC-E98E43AC626E}" presName="vertSpace2b" presStyleCnt="0"/>
      <dgm:spPr/>
    </dgm:pt>
  </dgm:ptLst>
  <dgm:cxnLst>
    <dgm:cxn modelId="{FB0D0310-2C31-49A1-BE7A-0122C012AF94}" srcId="{0439EC4A-AC26-45E7-8CCD-A557A460AAF3}" destId="{0DD3A344-D075-4191-A6CF-8EE194FFD4D5}" srcOrd="0" destOrd="0" parTransId="{D18A3A7D-2226-44C1-A013-0433228FFBC5}" sibTransId="{4E5CCED0-FDA4-4E2E-A603-17FBB149B09A}"/>
    <dgm:cxn modelId="{93E29112-D9BD-4F6D-A3A8-E6D0A2F72227}" srcId="{0439EC4A-AC26-45E7-8CCD-A557A460AAF3}" destId="{2A5C1C36-2946-4096-9A9D-5605AEB23194}" srcOrd="3" destOrd="0" parTransId="{068A9C24-37EC-45D7-A95F-D1A253DFD0C8}" sibTransId="{08DA2F32-28FA-467B-BEB2-3F65FD18FE26}"/>
    <dgm:cxn modelId="{532C0721-6845-4C7D-A3C2-D4918E4A8AA7}" type="presOf" srcId="{0D75C9A8-F3EE-4AD1-8DDD-C5719CAF2AFB}" destId="{972C20C4-F8D5-4866-968A-76D8D66697C1}" srcOrd="0" destOrd="0" presId="urn:microsoft.com/office/officeart/2008/layout/LinedList"/>
    <dgm:cxn modelId="{5F326D25-C5C5-4ECD-9029-6137E767536A}" srcId="{0439EC4A-AC26-45E7-8CCD-A557A460AAF3}" destId="{FFAD5E07-63D6-494C-B366-E6F27DFFA525}" srcOrd="2" destOrd="0" parTransId="{7B228A5A-8209-4959-AF71-531CBF5B3942}" sibTransId="{33EFE47F-5B72-4FE7-8ABA-4D6683B5E939}"/>
    <dgm:cxn modelId="{C34FFD33-DA29-4CE7-9F6A-A12B8A003A10}" type="presOf" srcId="{2A5C1C36-2946-4096-9A9D-5605AEB23194}" destId="{06599FCB-EEA0-4C8D-8158-E9EBC8F5DC77}" srcOrd="0" destOrd="0" presId="urn:microsoft.com/office/officeart/2008/layout/LinedList"/>
    <dgm:cxn modelId="{2D102060-6FBA-4910-AC52-B0AA13FA9CE5}" srcId="{2A5C1C36-2946-4096-9A9D-5605AEB23194}" destId="{D86D18A8-05CC-4228-B2CC-E98E43AC626E}" srcOrd="0" destOrd="0" parTransId="{9A38DFF7-999A-4E8B-87DB-F7C76C2A53AD}" sibTransId="{2782CD0A-A99E-4AAC-82DA-BE1B354812C8}"/>
    <dgm:cxn modelId="{DD167A72-E76A-4D9B-BC11-95A63808B1D8}" type="presOf" srcId="{A148CE73-DA53-4CDE-9EEA-A71A7573FFBA}" destId="{7716F8A0-56C2-46CE-9780-42334279EF1F}" srcOrd="0" destOrd="0" presId="urn:microsoft.com/office/officeart/2008/layout/LinedList"/>
    <dgm:cxn modelId="{FCB39581-BDA0-4E46-840B-115B67504252}" type="presOf" srcId="{DB7D3FC3-C211-4CF5-88B3-7C25D9B71990}" destId="{C4784C4B-3213-418F-913A-CA15D8DE7EF0}" srcOrd="0" destOrd="0" presId="urn:microsoft.com/office/officeart/2008/layout/LinedList"/>
    <dgm:cxn modelId="{09791C87-FDFA-4F30-AE80-E7546458A4B5}" srcId="{0DD3A344-D075-4191-A6CF-8EE194FFD4D5}" destId="{0D75C9A8-F3EE-4AD1-8DDD-C5719CAF2AFB}" srcOrd="0" destOrd="0" parTransId="{B1CBE2B3-42D6-4282-838A-A5431E4132C9}" sibTransId="{CF6CA242-435E-4F97-9E2D-74B9617F86B4}"/>
    <dgm:cxn modelId="{9F82268A-4D80-400C-A487-A1B18EA7F4BF}" type="presOf" srcId="{87D4E04E-D437-4E28-8165-8F85681899B0}" destId="{9FF4CDAD-A166-421C-8E15-06DF872B0156}" srcOrd="0" destOrd="0" presId="urn:microsoft.com/office/officeart/2008/layout/LinedList"/>
    <dgm:cxn modelId="{5E583790-C73E-4079-80E9-5BEC94AAD191}" srcId="{FFAD5E07-63D6-494C-B366-E6F27DFFA525}" destId="{87D4E04E-D437-4E28-8165-8F85681899B0}" srcOrd="0" destOrd="0" parTransId="{5F71FC27-2311-4F9C-ACCE-2B1DA0FBBD19}" sibTransId="{BB4537FD-4B4E-4C4D-91C1-6A7A02CB2F14}"/>
    <dgm:cxn modelId="{C0E5DA96-3379-44B8-B322-8886B7A4D542}" type="presOf" srcId="{D86D18A8-05CC-4228-B2CC-E98E43AC626E}" destId="{44E82CE8-A8A8-4E7D-BF48-EB0459B50308}" srcOrd="0" destOrd="0" presId="urn:microsoft.com/office/officeart/2008/layout/LinedList"/>
    <dgm:cxn modelId="{537BACB4-707C-4652-ADE9-ADE59B859023}" type="presOf" srcId="{FFAD5E07-63D6-494C-B366-E6F27DFFA525}" destId="{6192D8F2-BE05-4B65-BE8E-47BAC67C2CBE}" srcOrd="0" destOrd="0" presId="urn:microsoft.com/office/officeart/2008/layout/LinedList"/>
    <dgm:cxn modelId="{75F5EAB8-6AD2-42A8-A977-CD81F3BF96C9}" srcId="{DB7D3FC3-C211-4CF5-88B3-7C25D9B71990}" destId="{A148CE73-DA53-4CDE-9EEA-A71A7573FFBA}" srcOrd="0" destOrd="0" parTransId="{A25F6B1A-8B46-46B9-896F-9202357BE43A}" sibTransId="{927E7A4B-A0B8-4729-9E83-CDE884753056}"/>
    <dgm:cxn modelId="{737D1BBF-BE0E-4318-A77E-212D1BFD3024}" type="presOf" srcId="{0DD3A344-D075-4191-A6CF-8EE194FFD4D5}" destId="{2A027D05-FD27-4842-AB01-7D1101244999}" srcOrd="0" destOrd="0" presId="urn:microsoft.com/office/officeart/2008/layout/LinedList"/>
    <dgm:cxn modelId="{3ECDB7E6-516D-45FE-8B87-2BDC4681A62F}" srcId="{0439EC4A-AC26-45E7-8CCD-A557A460AAF3}" destId="{DB7D3FC3-C211-4CF5-88B3-7C25D9B71990}" srcOrd="1" destOrd="0" parTransId="{56DC5083-A3B9-46E0-9C9A-B1F75085C166}" sibTransId="{08F6B035-6005-40E7-A46D-0132D4EA9CA8}"/>
    <dgm:cxn modelId="{385B93EE-D026-486A-8680-5305D098F2A9}" type="presOf" srcId="{0439EC4A-AC26-45E7-8CCD-A557A460AAF3}" destId="{46315FA8-F4C2-45BF-8E58-EA716A1C5310}" srcOrd="0" destOrd="0" presId="urn:microsoft.com/office/officeart/2008/layout/LinedList"/>
    <dgm:cxn modelId="{3993AF96-9C04-418F-B95E-9D37AE0AE0CA}" type="presParOf" srcId="{46315FA8-F4C2-45BF-8E58-EA716A1C5310}" destId="{16AACC03-CA11-4061-9AEF-E3CB20A2E1A3}" srcOrd="0" destOrd="0" presId="urn:microsoft.com/office/officeart/2008/layout/LinedList"/>
    <dgm:cxn modelId="{56CABFFB-AAE1-4213-A8E0-771D4F1393B1}" type="presParOf" srcId="{46315FA8-F4C2-45BF-8E58-EA716A1C5310}" destId="{E3EDE2F4-BE7E-41C3-B150-181318C82D4C}" srcOrd="1" destOrd="0" presId="urn:microsoft.com/office/officeart/2008/layout/LinedList"/>
    <dgm:cxn modelId="{AA1972F5-4BB7-428F-8138-C5B5379A64C6}" type="presParOf" srcId="{E3EDE2F4-BE7E-41C3-B150-181318C82D4C}" destId="{2A027D05-FD27-4842-AB01-7D1101244999}" srcOrd="0" destOrd="0" presId="urn:microsoft.com/office/officeart/2008/layout/LinedList"/>
    <dgm:cxn modelId="{6AE0E097-4842-4CE2-8261-DEE5DBD80F08}" type="presParOf" srcId="{E3EDE2F4-BE7E-41C3-B150-181318C82D4C}" destId="{72F3A890-1987-422E-BD0D-2DB5DFAE2531}" srcOrd="1" destOrd="0" presId="urn:microsoft.com/office/officeart/2008/layout/LinedList"/>
    <dgm:cxn modelId="{D8BBE882-0878-404F-807F-EA35BC55F8D3}" type="presParOf" srcId="{72F3A890-1987-422E-BD0D-2DB5DFAE2531}" destId="{EEA38AAB-36F4-4963-BAF1-40743168E31E}" srcOrd="0" destOrd="0" presId="urn:microsoft.com/office/officeart/2008/layout/LinedList"/>
    <dgm:cxn modelId="{1E6B6F10-296E-486B-B4CA-3E8E372A6DB5}" type="presParOf" srcId="{72F3A890-1987-422E-BD0D-2DB5DFAE2531}" destId="{4332FC20-7CCE-4D45-91A1-A8D4ABCE8159}" srcOrd="1" destOrd="0" presId="urn:microsoft.com/office/officeart/2008/layout/LinedList"/>
    <dgm:cxn modelId="{09B66102-55FB-4903-A243-759019285227}" type="presParOf" srcId="{4332FC20-7CCE-4D45-91A1-A8D4ABCE8159}" destId="{FB0BA67E-3BE1-4D9A-BDF1-D40BC0177D95}" srcOrd="0" destOrd="0" presId="urn:microsoft.com/office/officeart/2008/layout/LinedList"/>
    <dgm:cxn modelId="{0C07C947-2C1C-4C91-86C4-23EC6553D807}" type="presParOf" srcId="{4332FC20-7CCE-4D45-91A1-A8D4ABCE8159}" destId="{972C20C4-F8D5-4866-968A-76D8D66697C1}" srcOrd="1" destOrd="0" presId="urn:microsoft.com/office/officeart/2008/layout/LinedList"/>
    <dgm:cxn modelId="{EC98593E-60D6-4744-9C57-EF6B477F3A94}" type="presParOf" srcId="{4332FC20-7CCE-4D45-91A1-A8D4ABCE8159}" destId="{0DA4BEFC-DC78-4DEF-8672-55870BB84ADA}" srcOrd="2" destOrd="0" presId="urn:microsoft.com/office/officeart/2008/layout/LinedList"/>
    <dgm:cxn modelId="{A7B76385-31EB-4AE1-BAB4-C30548E374BF}" type="presParOf" srcId="{72F3A890-1987-422E-BD0D-2DB5DFAE2531}" destId="{D24185A3-D819-405F-B485-597A83DC5FB3}" srcOrd="2" destOrd="0" presId="urn:microsoft.com/office/officeart/2008/layout/LinedList"/>
    <dgm:cxn modelId="{7FFFDD41-3CE4-4F83-9226-D7A63CDD4A33}" type="presParOf" srcId="{72F3A890-1987-422E-BD0D-2DB5DFAE2531}" destId="{604D817E-D40F-463E-BDB4-C6C5AA540D5D}" srcOrd="3" destOrd="0" presId="urn:microsoft.com/office/officeart/2008/layout/LinedList"/>
    <dgm:cxn modelId="{E0248676-F95B-41BE-A462-2D1BC80AF3C6}" type="presParOf" srcId="{46315FA8-F4C2-45BF-8E58-EA716A1C5310}" destId="{4CA2D95E-3970-4E25-8F55-87376BCF8112}" srcOrd="2" destOrd="0" presId="urn:microsoft.com/office/officeart/2008/layout/LinedList"/>
    <dgm:cxn modelId="{B9CC5A4F-F270-4186-A9D1-B9529C455F3A}" type="presParOf" srcId="{46315FA8-F4C2-45BF-8E58-EA716A1C5310}" destId="{491AA1EE-0A1D-4F71-88FA-23CD32A88FCB}" srcOrd="3" destOrd="0" presId="urn:microsoft.com/office/officeart/2008/layout/LinedList"/>
    <dgm:cxn modelId="{42348534-B809-4156-9C8E-AA0731C102A4}" type="presParOf" srcId="{491AA1EE-0A1D-4F71-88FA-23CD32A88FCB}" destId="{C4784C4B-3213-418F-913A-CA15D8DE7EF0}" srcOrd="0" destOrd="0" presId="urn:microsoft.com/office/officeart/2008/layout/LinedList"/>
    <dgm:cxn modelId="{10DD813F-752D-4AC3-A65B-1AE54EC7C370}" type="presParOf" srcId="{491AA1EE-0A1D-4F71-88FA-23CD32A88FCB}" destId="{A6CA21B0-AC22-4451-B78E-983FDEDFB3D5}" srcOrd="1" destOrd="0" presId="urn:microsoft.com/office/officeart/2008/layout/LinedList"/>
    <dgm:cxn modelId="{4F533DEC-E514-4346-9AE5-B0F26687BED4}" type="presParOf" srcId="{A6CA21B0-AC22-4451-B78E-983FDEDFB3D5}" destId="{85B78CC8-3C92-43F8-9919-3A0464333B22}" srcOrd="0" destOrd="0" presId="urn:microsoft.com/office/officeart/2008/layout/LinedList"/>
    <dgm:cxn modelId="{F5B1DB60-212B-4DAE-A6FE-09232D530DCC}" type="presParOf" srcId="{A6CA21B0-AC22-4451-B78E-983FDEDFB3D5}" destId="{368B7709-E634-42F9-A0D5-CF2B1D319BC4}" srcOrd="1" destOrd="0" presId="urn:microsoft.com/office/officeart/2008/layout/LinedList"/>
    <dgm:cxn modelId="{738E96DD-3358-46C0-AB10-DEF563249A5A}" type="presParOf" srcId="{368B7709-E634-42F9-A0D5-CF2B1D319BC4}" destId="{06204A5E-758D-4940-8736-E9AAB6C0C990}" srcOrd="0" destOrd="0" presId="urn:microsoft.com/office/officeart/2008/layout/LinedList"/>
    <dgm:cxn modelId="{979965D8-5872-429C-A2A5-6C8F28CEE4AD}" type="presParOf" srcId="{368B7709-E634-42F9-A0D5-CF2B1D319BC4}" destId="{7716F8A0-56C2-46CE-9780-42334279EF1F}" srcOrd="1" destOrd="0" presId="urn:microsoft.com/office/officeart/2008/layout/LinedList"/>
    <dgm:cxn modelId="{C4C46BB7-FBB5-4A9E-BB38-8AD43ED353C0}" type="presParOf" srcId="{368B7709-E634-42F9-A0D5-CF2B1D319BC4}" destId="{2BBA2079-41CF-4EB6-A55B-3867D964A362}" srcOrd="2" destOrd="0" presId="urn:microsoft.com/office/officeart/2008/layout/LinedList"/>
    <dgm:cxn modelId="{BF225961-18E2-42E5-B7F3-52EDB7820C8E}" type="presParOf" srcId="{A6CA21B0-AC22-4451-B78E-983FDEDFB3D5}" destId="{D25A0F70-8A50-4E74-899A-7D60A93A0313}" srcOrd="2" destOrd="0" presId="urn:microsoft.com/office/officeart/2008/layout/LinedList"/>
    <dgm:cxn modelId="{3D074E0E-E3F3-4CEA-8C12-7F87A02A9A79}" type="presParOf" srcId="{A6CA21B0-AC22-4451-B78E-983FDEDFB3D5}" destId="{D01446AE-94ED-4D5B-AEDD-2882A6361CE9}" srcOrd="3" destOrd="0" presId="urn:microsoft.com/office/officeart/2008/layout/LinedList"/>
    <dgm:cxn modelId="{3142F2C9-375D-4037-A573-628D50DFD395}" type="presParOf" srcId="{46315FA8-F4C2-45BF-8E58-EA716A1C5310}" destId="{AC9DF905-1B44-484D-826D-A29CA7CE56A7}" srcOrd="4" destOrd="0" presId="urn:microsoft.com/office/officeart/2008/layout/LinedList"/>
    <dgm:cxn modelId="{2C0B5F4A-2271-4945-9A5C-B7FA5EB2395D}" type="presParOf" srcId="{46315FA8-F4C2-45BF-8E58-EA716A1C5310}" destId="{73918696-A2C7-40DA-86CD-596DCDCF69DC}" srcOrd="5" destOrd="0" presId="urn:microsoft.com/office/officeart/2008/layout/LinedList"/>
    <dgm:cxn modelId="{62DB6378-EE34-4BDB-B976-B5BF667067EE}" type="presParOf" srcId="{73918696-A2C7-40DA-86CD-596DCDCF69DC}" destId="{6192D8F2-BE05-4B65-BE8E-47BAC67C2CBE}" srcOrd="0" destOrd="0" presId="urn:microsoft.com/office/officeart/2008/layout/LinedList"/>
    <dgm:cxn modelId="{A7179656-2514-414C-BC0F-AE95B2734816}" type="presParOf" srcId="{73918696-A2C7-40DA-86CD-596DCDCF69DC}" destId="{32A0C4EE-3C7C-4661-9B14-C6375AB579EF}" srcOrd="1" destOrd="0" presId="urn:microsoft.com/office/officeart/2008/layout/LinedList"/>
    <dgm:cxn modelId="{FBBFD924-F7C0-4672-8E85-AA8977E84E5E}" type="presParOf" srcId="{32A0C4EE-3C7C-4661-9B14-C6375AB579EF}" destId="{06DC17C1-9B80-46D5-AE06-1F34BFB64E46}" srcOrd="0" destOrd="0" presId="urn:microsoft.com/office/officeart/2008/layout/LinedList"/>
    <dgm:cxn modelId="{CEC96635-FAFE-49D9-AAB7-0638C74D7B5B}" type="presParOf" srcId="{32A0C4EE-3C7C-4661-9B14-C6375AB579EF}" destId="{079E0A99-703A-4B3C-9082-B2FA7834E486}" srcOrd="1" destOrd="0" presId="urn:microsoft.com/office/officeart/2008/layout/LinedList"/>
    <dgm:cxn modelId="{FDDC0C80-A0E2-41C8-9E9D-3053FC31ADDE}" type="presParOf" srcId="{079E0A99-703A-4B3C-9082-B2FA7834E486}" destId="{9F4CD7B1-D119-45C4-9014-B709AC9E0C85}" srcOrd="0" destOrd="0" presId="urn:microsoft.com/office/officeart/2008/layout/LinedList"/>
    <dgm:cxn modelId="{D23AFCD8-E696-457B-B046-52F3FE4B912E}" type="presParOf" srcId="{079E0A99-703A-4B3C-9082-B2FA7834E486}" destId="{9FF4CDAD-A166-421C-8E15-06DF872B0156}" srcOrd="1" destOrd="0" presId="urn:microsoft.com/office/officeart/2008/layout/LinedList"/>
    <dgm:cxn modelId="{938CA2D0-2E5F-44D6-99F2-BBD68AF9EAA0}" type="presParOf" srcId="{079E0A99-703A-4B3C-9082-B2FA7834E486}" destId="{EF831875-4BD8-4F77-AD4A-188EC42CC2F3}" srcOrd="2" destOrd="0" presId="urn:microsoft.com/office/officeart/2008/layout/LinedList"/>
    <dgm:cxn modelId="{5604D100-ED05-4125-B01D-01AC4F7B1753}" type="presParOf" srcId="{32A0C4EE-3C7C-4661-9B14-C6375AB579EF}" destId="{D07C67D3-E8C2-4717-98DC-12C7684372E3}" srcOrd="2" destOrd="0" presId="urn:microsoft.com/office/officeart/2008/layout/LinedList"/>
    <dgm:cxn modelId="{EF269B83-C973-4ECA-BE39-10BD34184794}" type="presParOf" srcId="{32A0C4EE-3C7C-4661-9B14-C6375AB579EF}" destId="{039035CE-6E66-426F-92CD-B97EA7DCF9C6}" srcOrd="3" destOrd="0" presId="urn:microsoft.com/office/officeart/2008/layout/LinedList"/>
    <dgm:cxn modelId="{4686B6F1-D308-4F1A-9A50-9CBAC4CFFD98}" type="presParOf" srcId="{46315FA8-F4C2-45BF-8E58-EA716A1C5310}" destId="{645662C3-2389-43D5-BD4F-96814B5CBCE5}" srcOrd="6" destOrd="0" presId="urn:microsoft.com/office/officeart/2008/layout/LinedList"/>
    <dgm:cxn modelId="{8591276E-40EA-4FDB-A8C0-496275F16582}" type="presParOf" srcId="{46315FA8-F4C2-45BF-8E58-EA716A1C5310}" destId="{FF58BCF3-1F93-4A07-8EC8-B0E485490337}" srcOrd="7" destOrd="0" presId="urn:microsoft.com/office/officeart/2008/layout/LinedList"/>
    <dgm:cxn modelId="{BF2FA25E-8366-490B-91BF-B62F73DAD497}" type="presParOf" srcId="{FF58BCF3-1F93-4A07-8EC8-B0E485490337}" destId="{06599FCB-EEA0-4C8D-8158-E9EBC8F5DC77}" srcOrd="0" destOrd="0" presId="urn:microsoft.com/office/officeart/2008/layout/LinedList"/>
    <dgm:cxn modelId="{5F26FD60-BD12-4C53-BB73-93479E240FD8}" type="presParOf" srcId="{FF58BCF3-1F93-4A07-8EC8-B0E485490337}" destId="{4B59CFAE-E121-4835-930E-D4A0B9795776}" srcOrd="1" destOrd="0" presId="urn:microsoft.com/office/officeart/2008/layout/LinedList"/>
    <dgm:cxn modelId="{7674C0D1-7556-47AE-B41B-333E75BE2B86}" type="presParOf" srcId="{4B59CFAE-E121-4835-930E-D4A0B9795776}" destId="{4082B207-85CE-4793-B5E8-6243ADC60D26}" srcOrd="0" destOrd="0" presId="urn:microsoft.com/office/officeart/2008/layout/LinedList"/>
    <dgm:cxn modelId="{025EEF18-02B9-4CEE-A7B4-BE568DF8A398}" type="presParOf" srcId="{4B59CFAE-E121-4835-930E-D4A0B9795776}" destId="{E258FDC8-C35E-42F8-8732-262964DD14DA}" srcOrd="1" destOrd="0" presId="urn:microsoft.com/office/officeart/2008/layout/LinedList"/>
    <dgm:cxn modelId="{103C3147-21A9-4F3F-A042-2AB42F546A83}" type="presParOf" srcId="{E258FDC8-C35E-42F8-8732-262964DD14DA}" destId="{321F6B78-675E-4809-A778-84DD74BBAE8A}" srcOrd="0" destOrd="0" presId="urn:microsoft.com/office/officeart/2008/layout/LinedList"/>
    <dgm:cxn modelId="{6159E4D7-060D-4843-B3EE-E8ED6FF4EC29}" type="presParOf" srcId="{E258FDC8-C35E-42F8-8732-262964DD14DA}" destId="{44E82CE8-A8A8-4E7D-BF48-EB0459B50308}" srcOrd="1" destOrd="0" presId="urn:microsoft.com/office/officeart/2008/layout/LinedList"/>
    <dgm:cxn modelId="{B8133555-8531-45E1-9F35-3FD175AE3AFF}" type="presParOf" srcId="{E258FDC8-C35E-42F8-8732-262964DD14DA}" destId="{EF7A79D4-89F0-4A57-B687-A90AE320627B}" srcOrd="2" destOrd="0" presId="urn:microsoft.com/office/officeart/2008/layout/LinedList"/>
    <dgm:cxn modelId="{DD49ECC1-2DE7-484A-A0A0-79902A70D254}" type="presParOf" srcId="{4B59CFAE-E121-4835-930E-D4A0B9795776}" destId="{7BD0C3CF-9075-4D53-B412-2D366E54F555}" srcOrd="2" destOrd="0" presId="urn:microsoft.com/office/officeart/2008/layout/LinedList"/>
    <dgm:cxn modelId="{F02CADF3-99A4-46B4-882B-7C98E83F0933}" type="presParOf" srcId="{4B59CFAE-E121-4835-930E-D4A0B9795776}" destId="{9B3B3428-F588-40D6-84EC-216737F6C84A}" srcOrd="3"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B5F494-CEBA-4121-BC46-F846718E522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fr-FR"/>
        </a:p>
      </dgm:t>
    </dgm:pt>
    <dgm:pt modelId="{26B22E42-F0B2-496F-ADA1-6CB89586C963}">
      <dgm:prSet phldrT="[Texte]"/>
      <dgm:spPr/>
      <dgm:t>
        <a:bodyPr/>
        <a:lstStyle/>
        <a:p>
          <a:r>
            <a:rPr lang="fr-FR" b="1" dirty="0"/>
            <a:t>Avantages :</a:t>
          </a:r>
          <a:endParaRPr lang="fr-FR" dirty="0"/>
        </a:p>
      </dgm:t>
    </dgm:pt>
    <dgm:pt modelId="{F12E664E-33D9-4894-BD05-38A46C436D14}" type="parTrans" cxnId="{498C9104-7754-4CBF-8BAB-226E4806618E}">
      <dgm:prSet/>
      <dgm:spPr/>
      <dgm:t>
        <a:bodyPr/>
        <a:lstStyle/>
        <a:p>
          <a:endParaRPr lang="fr-FR"/>
        </a:p>
      </dgm:t>
    </dgm:pt>
    <dgm:pt modelId="{55E7C56E-264F-43FB-894E-A0A9605470AF}" type="sibTrans" cxnId="{498C9104-7754-4CBF-8BAB-226E4806618E}">
      <dgm:prSet/>
      <dgm:spPr/>
      <dgm:t>
        <a:bodyPr/>
        <a:lstStyle/>
        <a:p>
          <a:endParaRPr lang="fr-FR"/>
        </a:p>
      </dgm:t>
    </dgm:pt>
    <dgm:pt modelId="{994F118C-C219-4F2E-B540-BCA83FDB6BFB}">
      <dgm:prSet/>
      <dgm:spPr/>
      <dgm:t>
        <a:bodyPr/>
        <a:lstStyle/>
        <a:p>
          <a:r>
            <a:rPr lang="fr-FR" b="1" dirty="0"/>
            <a:t>Efficacité :</a:t>
          </a:r>
          <a:r>
            <a:rPr lang="fr-FR" dirty="0"/>
            <a:t> Automatisation des processus répétitifs, ce qui libère du temps pour d’autres tâches.</a:t>
          </a:r>
        </a:p>
      </dgm:t>
    </dgm:pt>
    <dgm:pt modelId="{02D21784-CFE5-4C26-ABD1-DBE1A4110510}" type="parTrans" cxnId="{D6CAD837-A340-45C1-99A6-41960CB787B3}">
      <dgm:prSet/>
      <dgm:spPr/>
      <dgm:t>
        <a:bodyPr/>
        <a:lstStyle/>
        <a:p>
          <a:endParaRPr lang="fr-FR"/>
        </a:p>
      </dgm:t>
    </dgm:pt>
    <dgm:pt modelId="{809FB22F-D668-44CD-94CB-1651F7A60969}" type="sibTrans" cxnId="{D6CAD837-A340-45C1-99A6-41960CB787B3}">
      <dgm:prSet/>
      <dgm:spPr/>
      <dgm:t>
        <a:bodyPr/>
        <a:lstStyle/>
        <a:p>
          <a:endParaRPr lang="fr-FR"/>
        </a:p>
      </dgm:t>
    </dgm:pt>
    <dgm:pt modelId="{67CD1D2B-5605-4714-9B32-59D049B4073A}">
      <dgm:prSet/>
      <dgm:spPr/>
      <dgm:t>
        <a:bodyPr/>
        <a:lstStyle/>
        <a:p>
          <a:r>
            <a:rPr lang="fr-FR" b="1" dirty="0"/>
            <a:t>Précision :</a:t>
          </a:r>
          <a:r>
            <a:rPr lang="fr-FR" dirty="0"/>
            <a:t> Réduction des erreurs humaines dans la saisie des données.</a:t>
          </a:r>
        </a:p>
      </dgm:t>
    </dgm:pt>
    <dgm:pt modelId="{C7ECE046-8F40-4C1C-B51A-CAB768C7D0E9}" type="parTrans" cxnId="{F48E8EB9-BAE6-48DE-BD06-6AF8B39F9A0F}">
      <dgm:prSet/>
      <dgm:spPr/>
      <dgm:t>
        <a:bodyPr/>
        <a:lstStyle/>
        <a:p>
          <a:endParaRPr lang="fr-FR"/>
        </a:p>
      </dgm:t>
    </dgm:pt>
    <dgm:pt modelId="{59468B6A-5CC8-45DA-89E4-0A72BE651135}" type="sibTrans" cxnId="{F48E8EB9-BAE6-48DE-BD06-6AF8B39F9A0F}">
      <dgm:prSet/>
      <dgm:spPr/>
      <dgm:t>
        <a:bodyPr/>
        <a:lstStyle/>
        <a:p>
          <a:endParaRPr lang="fr-FR"/>
        </a:p>
      </dgm:t>
    </dgm:pt>
    <dgm:pt modelId="{BE97636D-4413-477E-9C26-21CE81A5427D}">
      <dgm:prSet/>
      <dgm:spPr/>
      <dgm:t>
        <a:bodyPr/>
        <a:lstStyle/>
        <a:p>
          <a:r>
            <a:rPr lang="fr-FR" b="1" dirty="0"/>
            <a:t>Rapidité :</a:t>
          </a:r>
          <a:r>
            <a:rPr lang="fr-FR" dirty="0"/>
            <a:t> Transmission en temps réel des documents commerciaux.</a:t>
          </a:r>
        </a:p>
      </dgm:t>
    </dgm:pt>
    <dgm:pt modelId="{E9BAF450-3A9B-4F35-BC05-F21A14135859}" type="parTrans" cxnId="{5CBEE6AA-08FA-454E-B500-8999E7F35132}">
      <dgm:prSet/>
      <dgm:spPr/>
      <dgm:t>
        <a:bodyPr/>
        <a:lstStyle/>
        <a:p>
          <a:endParaRPr lang="fr-FR"/>
        </a:p>
      </dgm:t>
    </dgm:pt>
    <dgm:pt modelId="{7165B35C-9A52-4204-88D3-365687B3F537}" type="sibTrans" cxnId="{5CBEE6AA-08FA-454E-B500-8999E7F35132}">
      <dgm:prSet/>
      <dgm:spPr/>
      <dgm:t>
        <a:bodyPr/>
        <a:lstStyle/>
        <a:p>
          <a:endParaRPr lang="fr-FR"/>
        </a:p>
      </dgm:t>
    </dgm:pt>
    <dgm:pt modelId="{B0E7AF0D-92DA-417B-AB4D-93B1625D7CE8}">
      <dgm:prSet/>
      <dgm:spPr/>
      <dgm:t>
        <a:bodyPr/>
        <a:lstStyle/>
        <a:p>
          <a:r>
            <a:rPr lang="fr-FR" b="1" dirty="0"/>
            <a:t>Traçabilité :</a:t>
          </a:r>
          <a:r>
            <a:rPr lang="fr-FR" dirty="0"/>
            <a:t> Suivi des échanges de bout en bout.</a:t>
          </a:r>
        </a:p>
      </dgm:t>
    </dgm:pt>
    <dgm:pt modelId="{368164F6-001B-4A70-87CD-14E8EB96DE67}" type="parTrans" cxnId="{6EA44BC6-1627-4ADD-96FD-DBC88756B064}">
      <dgm:prSet/>
      <dgm:spPr/>
      <dgm:t>
        <a:bodyPr/>
        <a:lstStyle/>
        <a:p>
          <a:endParaRPr lang="fr-FR"/>
        </a:p>
      </dgm:t>
    </dgm:pt>
    <dgm:pt modelId="{89B7A5BC-BC62-4ADB-B5F3-D450D6870CE2}" type="sibTrans" cxnId="{6EA44BC6-1627-4ADD-96FD-DBC88756B064}">
      <dgm:prSet/>
      <dgm:spPr/>
      <dgm:t>
        <a:bodyPr/>
        <a:lstStyle/>
        <a:p>
          <a:endParaRPr lang="fr-FR"/>
        </a:p>
      </dgm:t>
    </dgm:pt>
    <dgm:pt modelId="{98667EB1-3735-494E-998E-713419BA2D06}" type="pres">
      <dgm:prSet presAssocID="{0EB5F494-CEBA-4121-BC46-F846718E5222}" presName="linear" presStyleCnt="0">
        <dgm:presLayoutVars>
          <dgm:dir/>
          <dgm:animLvl val="lvl"/>
          <dgm:resizeHandles val="exact"/>
        </dgm:presLayoutVars>
      </dgm:prSet>
      <dgm:spPr/>
    </dgm:pt>
    <dgm:pt modelId="{396DF353-EB8A-4FBD-A829-DCEA6A154C0B}" type="pres">
      <dgm:prSet presAssocID="{26B22E42-F0B2-496F-ADA1-6CB89586C963}" presName="parentLin" presStyleCnt="0"/>
      <dgm:spPr/>
    </dgm:pt>
    <dgm:pt modelId="{76E3A54E-149B-421F-96A8-AC4DE9099A90}" type="pres">
      <dgm:prSet presAssocID="{26B22E42-F0B2-496F-ADA1-6CB89586C963}" presName="parentLeftMargin" presStyleLbl="node1" presStyleIdx="0" presStyleCnt="1"/>
      <dgm:spPr/>
    </dgm:pt>
    <dgm:pt modelId="{5911B8FE-5520-4876-8711-5BF91A8847A1}" type="pres">
      <dgm:prSet presAssocID="{26B22E42-F0B2-496F-ADA1-6CB89586C963}" presName="parentText" presStyleLbl="node1" presStyleIdx="0" presStyleCnt="1">
        <dgm:presLayoutVars>
          <dgm:chMax val="0"/>
          <dgm:bulletEnabled val="1"/>
        </dgm:presLayoutVars>
      </dgm:prSet>
      <dgm:spPr/>
    </dgm:pt>
    <dgm:pt modelId="{380C770F-22B6-4CFC-9628-501A8795CBD6}" type="pres">
      <dgm:prSet presAssocID="{26B22E42-F0B2-496F-ADA1-6CB89586C963}" presName="negativeSpace" presStyleCnt="0"/>
      <dgm:spPr/>
    </dgm:pt>
    <dgm:pt modelId="{F86EE88A-E7B4-4810-AC6B-A06CAD4AB471}" type="pres">
      <dgm:prSet presAssocID="{26B22E42-F0B2-496F-ADA1-6CB89586C963}" presName="childText" presStyleLbl="conFgAcc1" presStyleIdx="0" presStyleCnt="1">
        <dgm:presLayoutVars>
          <dgm:bulletEnabled val="1"/>
        </dgm:presLayoutVars>
      </dgm:prSet>
      <dgm:spPr/>
    </dgm:pt>
  </dgm:ptLst>
  <dgm:cxnLst>
    <dgm:cxn modelId="{6CA05500-FC47-4D4F-A3E7-C5775BC61CE5}" type="presOf" srcId="{26B22E42-F0B2-496F-ADA1-6CB89586C963}" destId="{76E3A54E-149B-421F-96A8-AC4DE9099A90}" srcOrd="0" destOrd="0" presId="urn:microsoft.com/office/officeart/2005/8/layout/list1"/>
    <dgm:cxn modelId="{498C9104-7754-4CBF-8BAB-226E4806618E}" srcId="{0EB5F494-CEBA-4121-BC46-F846718E5222}" destId="{26B22E42-F0B2-496F-ADA1-6CB89586C963}" srcOrd="0" destOrd="0" parTransId="{F12E664E-33D9-4894-BD05-38A46C436D14}" sibTransId="{55E7C56E-264F-43FB-894E-A0A9605470AF}"/>
    <dgm:cxn modelId="{BBCE6F29-4D37-4CCE-ABB7-EAE21D56ABE0}" type="presOf" srcId="{B0E7AF0D-92DA-417B-AB4D-93B1625D7CE8}" destId="{F86EE88A-E7B4-4810-AC6B-A06CAD4AB471}" srcOrd="0" destOrd="3" presId="urn:microsoft.com/office/officeart/2005/8/layout/list1"/>
    <dgm:cxn modelId="{D6CAD837-A340-45C1-99A6-41960CB787B3}" srcId="{26B22E42-F0B2-496F-ADA1-6CB89586C963}" destId="{994F118C-C219-4F2E-B540-BCA83FDB6BFB}" srcOrd="0" destOrd="0" parTransId="{02D21784-CFE5-4C26-ABD1-DBE1A4110510}" sibTransId="{809FB22F-D668-44CD-94CB-1651F7A60969}"/>
    <dgm:cxn modelId="{B4A8E044-0F37-40EC-95F6-69849BD53EEF}" type="presOf" srcId="{0EB5F494-CEBA-4121-BC46-F846718E5222}" destId="{98667EB1-3735-494E-998E-713419BA2D06}" srcOrd="0" destOrd="0" presId="urn:microsoft.com/office/officeart/2005/8/layout/list1"/>
    <dgm:cxn modelId="{FFC4DB4A-AD84-4F51-83DA-12A675C9052F}" type="presOf" srcId="{67CD1D2B-5605-4714-9B32-59D049B4073A}" destId="{F86EE88A-E7B4-4810-AC6B-A06CAD4AB471}" srcOrd="0" destOrd="1" presId="urn:microsoft.com/office/officeart/2005/8/layout/list1"/>
    <dgm:cxn modelId="{99878484-B317-4AA9-9502-3023390004DB}" type="presOf" srcId="{BE97636D-4413-477E-9C26-21CE81A5427D}" destId="{F86EE88A-E7B4-4810-AC6B-A06CAD4AB471}" srcOrd="0" destOrd="2" presId="urn:microsoft.com/office/officeart/2005/8/layout/list1"/>
    <dgm:cxn modelId="{52AC56A7-B783-4ACE-A498-8638F131B46F}" type="presOf" srcId="{994F118C-C219-4F2E-B540-BCA83FDB6BFB}" destId="{F86EE88A-E7B4-4810-AC6B-A06CAD4AB471}" srcOrd="0" destOrd="0" presId="urn:microsoft.com/office/officeart/2005/8/layout/list1"/>
    <dgm:cxn modelId="{5CBEE6AA-08FA-454E-B500-8999E7F35132}" srcId="{26B22E42-F0B2-496F-ADA1-6CB89586C963}" destId="{BE97636D-4413-477E-9C26-21CE81A5427D}" srcOrd="2" destOrd="0" parTransId="{E9BAF450-3A9B-4F35-BC05-F21A14135859}" sibTransId="{7165B35C-9A52-4204-88D3-365687B3F537}"/>
    <dgm:cxn modelId="{F48E8EB9-BAE6-48DE-BD06-6AF8B39F9A0F}" srcId="{26B22E42-F0B2-496F-ADA1-6CB89586C963}" destId="{67CD1D2B-5605-4714-9B32-59D049B4073A}" srcOrd="1" destOrd="0" parTransId="{C7ECE046-8F40-4C1C-B51A-CAB768C7D0E9}" sibTransId="{59468B6A-5CC8-45DA-89E4-0A72BE651135}"/>
    <dgm:cxn modelId="{6EA44BC6-1627-4ADD-96FD-DBC88756B064}" srcId="{26B22E42-F0B2-496F-ADA1-6CB89586C963}" destId="{B0E7AF0D-92DA-417B-AB4D-93B1625D7CE8}" srcOrd="3" destOrd="0" parTransId="{368164F6-001B-4A70-87CD-14E8EB96DE67}" sibTransId="{89B7A5BC-BC62-4ADB-B5F3-D450D6870CE2}"/>
    <dgm:cxn modelId="{0817C9F5-5BCE-4904-AF96-5E34A7699680}" type="presOf" srcId="{26B22E42-F0B2-496F-ADA1-6CB89586C963}" destId="{5911B8FE-5520-4876-8711-5BF91A8847A1}" srcOrd="1" destOrd="0" presId="urn:microsoft.com/office/officeart/2005/8/layout/list1"/>
    <dgm:cxn modelId="{2D39BFDB-D43B-405C-8862-B68AE5924008}" type="presParOf" srcId="{98667EB1-3735-494E-998E-713419BA2D06}" destId="{396DF353-EB8A-4FBD-A829-DCEA6A154C0B}" srcOrd="0" destOrd="0" presId="urn:microsoft.com/office/officeart/2005/8/layout/list1"/>
    <dgm:cxn modelId="{12900CA7-FCBB-47F3-98AC-1D3574D5E2ED}" type="presParOf" srcId="{396DF353-EB8A-4FBD-A829-DCEA6A154C0B}" destId="{76E3A54E-149B-421F-96A8-AC4DE9099A90}" srcOrd="0" destOrd="0" presId="urn:microsoft.com/office/officeart/2005/8/layout/list1"/>
    <dgm:cxn modelId="{04916127-88C2-4531-A619-E453CB87FD88}" type="presParOf" srcId="{396DF353-EB8A-4FBD-A829-DCEA6A154C0B}" destId="{5911B8FE-5520-4876-8711-5BF91A8847A1}" srcOrd="1" destOrd="0" presId="urn:microsoft.com/office/officeart/2005/8/layout/list1"/>
    <dgm:cxn modelId="{CA888B8A-1ED0-4021-A8FE-D62F24760F93}" type="presParOf" srcId="{98667EB1-3735-494E-998E-713419BA2D06}" destId="{380C770F-22B6-4CFC-9628-501A8795CBD6}" srcOrd="1" destOrd="0" presId="urn:microsoft.com/office/officeart/2005/8/layout/list1"/>
    <dgm:cxn modelId="{7E82EAFF-DDCB-4D53-A1B5-ADBD6E245D77}" type="presParOf" srcId="{98667EB1-3735-494E-998E-713419BA2D06}" destId="{F86EE88A-E7B4-4810-AC6B-A06CAD4AB471}"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909BEB-BA35-4DC7-B478-142DD04BDD2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BCAE2919-D394-4618-8DCE-4B50E3C819C6}">
      <dgm:prSet phldrT="[Texte]"/>
      <dgm:spPr/>
      <dgm:t>
        <a:bodyPr/>
        <a:lstStyle/>
        <a:p>
          <a:pPr>
            <a:buNone/>
          </a:pPr>
          <a:r>
            <a:rPr lang="fr-FR" b="1" dirty="0"/>
            <a:t>Bénéfices de l’intégration ERP-EAI :</a:t>
          </a:r>
          <a:endParaRPr lang="fr-FR" dirty="0"/>
        </a:p>
      </dgm:t>
    </dgm:pt>
    <dgm:pt modelId="{D8174804-A912-48BE-8A9D-44B0ADD1B1AC}" type="parTrans" cxnId="{AA23E31D-D4F5-40E5-9D31-9E9414AC0C5D}">
      <dgm:prSet/>
      <dgm:spPr/>
      <dgm:t>
        <a:bodyPr/>
        <a:lstStyle/>
        <a:p>
          <a:endParaRPr lang="fr-FR"/>
        </a:p>
      </dgm:t>
    </dgm:pt>
    <dgm:pt modelId="{930C32C7-4C68-4835-94BF-7F7E199BA557}" type="sibTrans" cxnId="{AA23E31D-D4F5-40E5-9D31-9E9414AC0C5D}">
      <dgm:prSet/>
      <dgm:spPr/>
      <dgm:t>
        <a:bodyPr/>
        <a:lstStyle/>
        <a:p>
          <a:endParaRPr lang="fr-FR"/>
        </a:p>
      </dgm:t>
    </dgm:pt>
    <dgm:pt modelId="{122980A6-4366-486F-B116-D327DAD96D97}">
      <dgm:prSet phldrT="[Texte]"/>
      <dgm:spPr/>
      <dgm:t>
        <a:bodyPr/>
        <a:lstStyle/>
        <a:p>
          <a:pPr>
            <a:buFont typeface="Arial" panose="020B0604020202020204" pitchFamily="34" charset="0"/>
            <a:buChar char="•"/>
          </a:pPr>
          <a:r>
            <a:rPr lang="fr-FR" b="1" dirty="0"/>
            <a:t>Optimisation des processus :</a:t>
          </a:r>
          <a:r>
            <a:rPr lang="fr-FR" dirty="0"/>
            <a:t> Les données circulent entre les systèmes en temps réel, éliminant les saisies manuelles.</a:t>
          </a:r>
        </a:p>
      </dgm:t>
    </dgm:pt>
    <dgm:pt modelId="{923BAF3A-B89B-4997-8981-A2D5FFCEC63F}" type="parTrans" cxnId="{9D430A8D-2BAA-48C6-8E31-C2F027D4DC5D}">
      <dgm:prSet/>
      <dgm:spPr/>
      <dgm:t>
        <a:bodyPr/>
        <a:lstStyle/>
        <a:p>
          <a:endParaRPr lang="fr-FR"/>
        </a:p>
      </dgm:t>
    </dgm:pt>
    <dgm:pt modelId="{3B225368-0776-4ACA-8B3C-D3EF334AE0D3}" type="sibTrans" cxnId="{9D430A8D-2BAA-48C6-8E31-C2F027D4DC5D}">
      <dgm:prSet/>
      <dgm:spPr/>
      <dgm:t>
        <a:bodyPr/>
        <a:lstStyle/>
        <a:p>
          <a:endParaRPr lang="fr-FR"/>
        </a:p>
      </dgm:t>
    </dgm:pt>
    <dgm:pt modelId="{F29BC40A-2F28-44CF-823A-0A5A5B7DFDA0}">
      <dgm:prSet/>
      <dgm:spPr/>
      <dgm:t>
        <a:bodyPr/>
        <a:lstStyle/>
        <a:p>
          <a:r>
            <a:rPr lang="fr-FR" b="1" dirty="0"/>
            <a:t>Réduction des silos :</a:t>
          </a:r>
          <a:r>
            <a:rPr lang="fr-FR" dirty="0"/>
            <a:t> Toutes les applications partagent une source unique de vérité.</a:t>
          </a:r>
        </a:p>
      </dgm:t>
    </dgm:pt>
    <dgm:pt modelId="{8E6D073F-08F5-4B2B-A932-87D2AF427891}" type="parTrans" cxnId="{979C87EA-ED12-423B-BEF8-BD592475D716}">
      <dgm:prSet/>
      <dgm:spPr/>
      <dgm:t>
        <a:bodyPr/>
        <a:lstStyle/>
        <a:p>
          <a:endParaRPr lang="fr-FR"/>
        </a:p>
      </dgm:t>
    </dgm:pt>
    <dgm:pt modelId="{74600C9A-AB3F-466E-858C-103DA69F0146}" type="sibTrans" cxnId="{979C87EA-ED12-423B-BEF8-BD592475D716}">
      <dgm:prSet/>
      <dgm:spPr/>
      <dgm:t>
        <a:bodyPr/>
        <a:lstStyle/>
        <a:p>
          <a:endParaRPr lang="fr-FR"/>
        </a:p>
      </dgm:t>
    </dgm:pt>
    <dgm:pt modelId="{B722C7DA-301F-491C-9C3C-6BD782E9195E}">
      <dgm:prSet/>
      <dgm:spPr/>
      <dgm:t>
        <a:bodyPr/>
        <a:lstStyle/>
        <a:p>
          <a:r>
            <a:rPr lang="fr-FR" b="1"/>
            <a:t>Évolutivité :</a:t>
          </a:r>
          <a:r>
            <a:rPr lang="fr-FR"/>
            <a:t> Intégration simplifiée des nouvelles applications.</a:t>
          </a:r>
          <a:endParaRPr lang="fr-FR" dirty="0"/>
        </a:p>
      </dgm:t>
    </dgm:pt>
    <dgm:pt modelId="{30196583-4448-4B9A-B3D6-71DD5F6CBFE8}" type="parTrans" cxnId="{334D6829-6937-438B-A4EA-B3D14AC379CC}">
      <dgm:prSet/>
      <dgm:spPr/>
      <dgm:t>
        <a:bodyPr/>
        <a:lstStyle/>
        <a:p>
          <a:endParaRPr lang="fr-FR"/>
        </a:p>
      </dgm:t>
    </dgm:pt>
    <dgm:pt modelId="{4FF6C5FE-DFB5-4E8A-A303-A84566B92DB7}" type="sibTrans" cxnId="{334D6829-6937-438B-A4EA-B3D14AC379CC}">
      <dgm:prSet/>
      <dgm:spPr/>
      <dgm:t>
        <a:bodyPr/>
        <a:lstStyle/>
        <a:p>
          <a:endParaRPr lang="fr-FR"/>
        </a:p>
      </dgm:t>
    </dgm:pt>
    <dgm:pt modelId="{FBAF9B51-0E6B-44C2-9C0B-E20AB7A3B90E}" type="pres">
      <dgm:prSet presAssocID="{89909BEB-BA35-4DC7-B478-142DD04BDD2B}" presName="vert0" presStyleCnt="0">
        <dgm:presLayoutVars>
          <dgm:dir/>
          <dgm:animOne val="branch"/>
          <dgm:animLvl val="lvl"/>
        </dgm:presLayoutVars>
      </dgm:prSet>
      <dgm:spPr/>
    </dgm:pt>
    <dgm:pt modelId="{CD025891-6747-4532-A8CC-81BA200BE3BE}" type="pres">
      <dgm:prSet presAssocID="{BCAE2919-D394-4618-8DCE-4B50E3C819C6}" presName="thickLine" presStyleLbl="alignNode1" presStyleIdx="0" presStyleCnt="1"/>
      <dgm:spPr/>
    </dgm:pt>
    <dgm:pt modelId="{75DD7818-766A-496E-8395-AD45CE8739BA}" type="pres">
      <dgm:prSet presAssocID="{BCAE2919-D394-4618-8DCE-4B50E3C819C6}" presName="horz1" presStyleCnt="0"/>
      <dgm:spPr/>
    </dgm:pt>
    <dgm:pt modelId="{918835F2-3044-4552-BFDF-317CC649FBF9}" type="pres">
      <dgm:prSet presAssocID="{BCAE2919-D394-4618-8DCE-4B50E3C819C6}" presName="tx1" presStyleLbl="revTx" presStyleIdx="0" presStyleCnt="4"/>
      <dgm:spPr/>
    </dgm:pt>
    <dgm:pt modelId="{F2007218-65DB-48B3-A56A-FC110EB421F7}" type="pres">
      <dgm:prSet presAssocID="{BCAE2919-D394-4618-8DCE-4B50E3C819C6}" presName="vert1" presStyleCnt="0"/>
      <dgm:spPr/>
    </dgm:pt>
    <dgm:pt modelId="{726D85C5-5E1B-492B-8FD2-0953AA95A381}" type="pres">
      <dgm:prSet presAssocID="{122980A6-4366-486F-B116-D327DAD96D97}" presName="vertSpace2a" presStyleCnt="0"/>
      <dgm:spPr/>
    </dgm:pt>
    <dgm:pt modelId="{08B64565-2EC6-4F1B-8627-DFCFF452561A}" type="pres">
      <dgm:prSet presAssocID="{122980A6-4366-486F-B116-D327DAD96D97}" presName="horz2" presStyleCnt="0"/>
      <dgm:spPr/>
    </dgm:pt>
    <dgm:pt modelId="{29331AE2-130B-4114-A04A-046EE5E23C7B}" type="pres">
      <dgm:prSet presAssocID="{122980A6-4366-486F-B116-D327DAD96D97}" presName="horzSpace2" presStyleCnt="0"/>
      <dgm:spPr/>
    </dgm:pt>
    <dgm:pt modelId="{1080B165-D018-410B-94C9-FDB2CE011F72}" type="pres">
      <dgm:prSet presAssocID="{122980A6-4366-486F-B116-D327DAD96D97}" presName="tx2" presStyleLbl="revTx" presStyleIdx="1" presStyleCnt="4"/>
      <dgm:spPr/>
    </dgm:pt>
    <dgm:pt modelId="{51EB7D92-42FE-4D96-9932-06FDA0AA6F19}" type="pres">
      <dgm:prSet presAssocID="{122980A6-4366-486F-B116-D327DAD96D97}" presName="vert2" presStyleCnt="0"/>
      <dgm:spPr/>
    </dgm:pt>
    <dgm:pt modelId="{726B6508-C42E-40B7-87C0-FF153CFFC62E}" type="pres">
      <dgm:prSet presAssocID="{122980A6-4366-486F-B116-D327DAD96D97}" presName="thinLine2b" presStyleLbl="callout" presStyleIdx="0" presStyleCnt="3"/>
      <dgm:spPr/>
    </dgm:pt>
    <dgm:pt modelId="{9CFB0C3C-C2C7-4B81-9D33-782B9F138C63}" type="pres">
      <dgm:prSet presAssocID="{122980A6-4366-486F-B116-D327DAD96D97}" presName="vertSpace2b" presStyleCnt="0"/>
      <dgm:spPr/>
    </dgm:pt>
    <dgm:pt modelId="{15C2F12C-D75E-46B0-8D6C-0DC72ACAFC5D}" type="pres">
      <dgm:prSet presAssocID="{F29BC40A-2F28-44CF-823A-0A5A5B7DFDA0}" presName="horz2" presStyleCnt="0"/>
      <dgm:spPr/>
    </dgm:pt>
    <dgm:pt modelId="{8DE9D7B3-6C0A-4D2C-AD55-AABC24F237AE}" type="pres">
      <dgm:prSet presAssocID="{F29BC40A-2F28-44CF-823A-0A5A5B7DFDA0}" presName="horzSpace2" presStyleCnt="0"/>
      <dgm:spPr/>
    </dgm:pt>
    <dgm:pt modelId="{2327FFBC-518C-44BD-8E1C-F5F310BCA6F3}" type="pres">
      <dgm:prSet presAssocID="{F29BC40A-2F28-44CF-823A-0A5A5B7DFDA0}" presName="tx2" presStyleLbl="revTx" presStyleIdx="2" presStyleCnt="4"/>
      <dgm:spPr/>
    </dgm:pt>
    <dgm:pt modelId="{BDD7DF12-E8EF-412D-810B-84EBCB18FC05}" type="pres">
      <dgm:prSet presAssocID="{F29BC40A-2F28-44CF-823A-0A5A5B7DFDA0}" presName="vert2" presStyleCnt="0"/>
      <dgm:spPr/>
    </dgm:pt>
    <dgm:pt modelId="{3B28E842-DD68-4925-8860-E2B8B69D0BE0}" type="pres">
      <dgm:prSet presAssocID="{F29BC40A-2F28-44CF-823A-0A5A5B7DFDA0}" presName="thinLine2b" presStyleLbl="callout" presStyleIdx="1" presStyleCnt="3"/>
      <dgm:spPr/>
    </dgm:pt>
    <dgm:pt modelId="{12D5B168-346F-4BBF-8701-88F40C434C9A}" type="pres">
      <dgm:prSet presAssocID="{F29BC40A-2F28-44CF-823A-0A5A5B7DFDA0}" presName="vertSpace2b" presStyleCnt="0"/>
      <dgm:spPr/>
    </dgm:pt>
    <dgm:pt modelId="{ED45370E-0CE7-41C0-8FF8-7EBF7EA6ECA9}" type="pres">
      <dgm:prSet presAssocID="{B722C7DA-301F-491C-9C3C-6BD782E9195E}" presName="horz2" presStyleCnt="0"/>
      <dgm:spPr/>
    </dgm:pt>
    <dgm:pt modelId="{37007227-47C7-43DA-91B2-6FE403D82A4F}" type="pres">
      <dgm:prSet presAssocID="{B722C7DA-301F-491C-9C3C-6BD782E9195E}" presName="horzSpace2" presStyleCnt="0"/>
      <dgm:spPr/>
    </dgm:pt>
    <dgm:pt modelId="{CF6D9FFF-3542-441F-B965-DCF952C2C408}" type="pres">
      <dgm:prSet presAssocID="{B722C7DA-301F-491C-9C3C-6BD782E9195E}" presName="tx2" presStyleLbl="revTx" presStyleIdx="3" presStyleCnt="4"/>
      <dgm:spPr/>
    </dgm:pt>
    <dgm:pt modelId="{EE18A2B0-9720-4FF0-B28B-2C931785F8AA}" type="pres">
      <dgm:prSet presAssocID="{B722C7DA-301F-491C-9C3C-6BD782E9195E}" presName="vert2" presStyleCnt="0"/>
      <dgm:spPr/>
    </dgm:pt>
    <dgm:pt modelId="{3FAD2ACB-347E-4AF6-B4E0-1FE418E53464}" type="pres">
      <dgm:prSet presAssocID="{B722C7DA-301F-491C-9C3C-6BD782E9195E}" presName="thinLine2b" presStyleLbl="callout" presStyleIdx="2" presStyleCnt="3"/>
      <dgm:spPr/>
    </dgm:pt>
    <dgm:pt modelId="{F571FE1B-1871-4369-925E-16B0E84D1394}" type="pres">
      <dgm:prSet presAssocID="{B722C7DA-301F-491C-9C3C-6BD782E9195E}" presName="vertSpace2b" presStyleCnt="0"/>
      <dgm:spPr/>
    </dgm:pt>
  </dgm:ptLst>
  <dgm:cxnLst>
    <dgm:cxn modelId="{57E5E002-D652-41CD-B4A5-4BB72FBD51D1}" type="presOf" srcId="{F29BC40A-2F28-44CF-823A-0A5A5B7DFDA0}" destId="{2327FFBC-518C-44BD-8E1C-F5F310BCA6F3}" srcOrd="0" destOrd="0" presId="urn:microsoft.com/office/officeart/2008/layout/LinedList"/>
    <dgm:cxn modelId="{AA23E31D-D4F5-40E5-9D31-9E9414AC0C5D}" srcId="{89909BEB-BA35-4DC7-B478-142DD04BDD2B}" destId="{BCAE2919-D394-4618-8DCE-4B50E3C819C6}" srcOrd="0" destOrd="0" parTransId="{D8174804-A912-48BE-8A9D-44B0ADD1B1AC}" sibTransId="{930C32C7-4C68-4835-94BF-7F7E199BA557}"/>
    <dgm:cxn modelId="{334D6829-6937-438B-A4EA-B3D14AC379CC}" srcId="{BCAE2919-D394-4618-8DCE-4B50E3C819C6}" destId="{B722C7DA-301F-491C-9C3C-6BD782E9195E}" srcOrd="2" destOrd="0" parTransId="{30196583-4448-4B9A-B3D6-71DD5F6CBFE8}" sibTransId="{4FF6C5FE-DFB5-4E8A-A303-A84566B92DB7}"/>
    <dgm:cxn modelId="{B5572049-BF38-4304-9E66-94D07809EE8D}" type="presOf" srcId="{122980A6-4366-486F-B116-D327DAD96D97}" destId="{1080B165-D018-410B-94C9-FDB2CE011F72}" srcOrd="0" destOrd="0" presId="urn:microsoft.com/office/officeart/2008/layout/LinedList"/>
    <dgm:cxn modelId="{1D963E7A-6A57-4F25-B3F6-BEB9D25B076D}" type="presOf" srcId="{89909BEB-BA35-4DC7-B478-142DD04BDD2B}" destId="{FBAF9B51-0E6B-44C2-9C0B-E20AB7A3B90E}" srcOrd="0" destOrd="0" presId="urn:microsoft.com/office/officeart/2008/layout/LinedList"/>
    <dgm:cxn modelId="{9D430A8D-2BAA-48C6-8E31-C2F027D4DC5D}" srcId="{BCAE2919-D394-4618-8DCE-4B50E3C819C6}" destId="{122980A6-4366-486F-B116-D327DAD96D97}" srcOrd="0" destOrd="0" parTransId="{923BAF3A-B89B-4997-8981-A2D5FFCEC63F}" sibTransId="{3B225368-0776-4ACA-8B3C-D3EF334AE0D3}"/>
    <dgm:cxn modelId="{B68818AA-43D7-43FD-AABA-D7FBC4432E5F}" type="presOf" srcId="{B722C7DA-301F-491C-9C3C-6BD782E9195E}" destId="{CF6D9FFF-3542-441F-B965-DCF952C2C408}" srcOrd="0" destOrd="0" presId="urn:microsoft.com/office/officeart/2008/layout/LinedList"/>
    <dgm:cxn modelId="{979C87EA-ED12-423B-BEF8-BD592475D716}" srcId="{BCAE2919-D394-4618-8DCE-4B50E3C819C6}" destId="{F29BC40A-2F28-44CF-823A-0A5A5B7DFDA0}" srcOrd="1" destOrd="0" parTransId="{8E6D073F-08F5-4B2B-A932-87D2AF427891}" sibTransId="{74600C9A-AB3F-466E-858C-103DA69F0146}"/>
    <dgm:cxn modelId="{89E3BFF5-92EC-44BE-9099-104FD6BEF31B}" type="presOf" srcId="{BCAE2919-D394-4618-8DCE-4B50E3C819C6}" destId="{918835F2-3044-4552-BFDF-317CC649FBF9}" srcOrd="0" destOrd="0" presId="urn:microsoft.com/office/officeart/2008/layout/LinedList"/>
    <dgm:cxn modelId="{D204E086-75AC-447E-BBD0-9531212E6A4C}" type="presParOf" srcId="{FBAF9B51-0E6B-44C2-9C0B-E20AB7A3B90E}" destId="{CD025891-6747-4532-A8CC-81BA200BE3BE}" srcOrd="0" destOrd="0" presId="urn:microsoft.com/office/officeart/2008/layout/LinedList"/>
    <dgm:cxn modelId="{66914048-7CDB-465F-91BF-C19777161C0D}" type="presParOf" srcId="{FBAF9B51-0E6B-44C2-9C0B-E20AB7A3B90E}" destId="{75DD7818-766A-496E-8395-AD45CE8739BA}" srcOrd="1" destOrd="0" presId="urn:microsoft.com/office/officeart/2008/layout/LinedList"/>
    <dgm:cxn modelId="{0E9B869B-60B9-4971-9D8E-72CBF1C1412D}" type="presParOf" srcId="{75DD7818-766A-496E-8395-AD45CE8739BA}" destId="{918835F2-3044-4552-BFDF-317CC649FBF9}" srcOrd="0" destOrd="0" presId="urn:microsoft.com/office/officeart/2008/layout/LinedList"/>
    <dgm:cxn modelId="{6E0813CB-8C09-4D9B-B35B-11A9109E38A8}" type="presParOf" srcId="{75DD7818-766A-496E-8395-AD45CE8739BA}" destId="{F2007218-65DB-48B3-A56A-FC110EB421F7}" srcOrd="1" destOrd="0" presId="urn:microsoft.com/office/officeart/2008/layout/LinedList"/>
    <dgm:cxn modelId="{BCDD32F6-DE10-4DFB-BF46-49951A2ED1E2}" type="presParOf" srcId="{F2007218-65DB-48B3-A56A-FC110EB421F7}" destId="{726D85C5-5E1B-492B-8FD2-0953AA95A381}" srcOrd="0" destOrd="0" presId="urn:microsoft.com/office/officeart/2008/layout/LinedList"/>
    <dgm:cxn modelId="{F7BECCAB-CE66-4DC4-80B9-5962894194A1}" type="presParOf" srcId="{F2007218-65DB-48B3-A56A-FC110EB421F7}" destId="{08B64565-2EC6-4F1B-8627-DFCFF452561A}" srcOrd="1" destOrd="0" presId="urn:microsoft.com/office/officeart/2008/layout/LinedList"/>
    <dgm:cxn modelId="{AC42D65C-92ED-4173-BD19-DCCBE6AB2B1A}" type="presParOf" srcId="{08B64565-2EC6-4F1B-8627-DFCFF452561A}" destId="{29331AE2-130B-4114-A04A-046EE5E23C7B}" srcOrd="0" destOrd="0" presId="urn:microsoft.com/office/officeart/2008/layout/LinedList"/>
    <dgm:cxn modelId="{A370285D-B1BB-4991-AFC8-4F59946460E1}" type="presParOf" srcId="{08B64565-2EC6-4F1B-8627-DFCFF452561A}" destId="{1080B165-D018-410B-94C9-FDB2CE011F72}" srcOrd="1" destOrd="0" presId="urn:microsoft.com/office/officeart/2008/layout/LinedList"/>
    <dgm:cxn modelId="{3486FECA-0DF6-438E-AE4A-AF4ACD527229}" type="presParOf" srcId="{08B64565-2EC6-4F1B-8627-DFCFF452561A}" destId="{51EB7D92-42FE-4D96-9932-06FDA0AA6F19}" srcOrd="2" destOrd="0" presId="urn:microsoft.com/office/officeart/2008/layout/LinedList"/>
    <dgm:cxn modelId="{8FA4CD16-E6A0-4316-BBBF-8DAFF6D28421}" type="presParOf" srcId="{F2007218-65DB-48B3-A56A-FC110EB421F7}" destId="{726B6508-C42E-40B7-87C0-FF153CFFC62E}" srcOrd="2" destOrd="0" presId="urn:microsoft.com/office/officeart/2008/layout/LinedList"/>
    <dgm:cxn modelId="{D13296D2-9841-48EC-B211-5606E7A5AD30}" type="presParOf" srcId="{F2007218-65DB-48B3-A56A-FC110EB421F7}" destId="{9CFB0C3C-C2C7-4B81-9D33-782B9F138C63}" srcOrd="3" destOrd="0" presId="urn:microsoft.com/office/officeart/2008/layout/LinedList"/>
    <dgm:cxn modelId="{E2E8C2D8-B222-4B5A-90C7-089140591FFB}" type="presParOf" srcId="{F2007218-65DB-48B3-A56A-FC110EB421F7}" destId="{15C2F12C-D75E-46B0-8D6C-0DC72ACAFC5D}" srcOrd="4" destOrd="0" presId="urn:microsoft.com/office/officeart/2008/layout/LinedList"/>
    <dgm:cxn modelId="{44D9B3AB-2956-4077-8588-9CFC660C72DE}" type="presParOf" srcId="{15C2F12C-D75E-46B0-8D6C-0DC72ACAFC5D}" destId="{8DE9D7B3-6C0A-4D2C-AD55-AABC24F237AE}" srcOrd="0" destOrd="0" presId="urn:microsoft.com/office/officeart/2008/layout/LinedList"/>
    <dgm:cxn modelId="{7D3D1369-0554-43E3-92C0-A344F6D8EB4C}" type="presParOf" srcId="{15C2F12C-D75E-46B0-8D6C-0DC72ACAFC5D}" destId="{2327FFBC-518C-44BD-8E1C-F5F310BCA6F3}" srcOrd="1" destOrd="0" presId="urn:microsoft.com/office/officeart/2008/layout/LinedList"/>
    <dgm:cxn modelId="{2047B0EF-C5AC-4878-B7E6-239C4AEAB9EC}" type="presParOf" srcId="{15C2F12C-D75E-46B0-8D6C-0DC72ACAFC5D}" destId="{BDD7DF12-E8EF-412D-810B-84EBCB18FC05}" srcOrd="2" destOrd="0" presId="urn:microsoft.com/office/officeart/2008/layout/LinedList"/>
    <dgm:cxn modelId="{B05D3B7A-4CDD-41E3-A0FD-C34D959DF401}" type="presParOf" srcId="{F2007218-65DB-48B3-A56A-FC110EB421F7}" destId="{3B28E842-DD68-4925-8860-E2B8B69D0BE0}" srcOrd="5" destOrd="0" presId="urn:microsoft.com/office/officeart/2008/layout/LinedList"/>
    <dgm:cxn modelId="{4562C71A-54FE-4715-8A11-A7E3C6C02D50}" type="presParOf" srcId="{F2007218-65DB-48B3-A56A-FC110EB421F7}" destId="{12D5B168-346F-4BBF-8701-88F40C434C9A}" srcOrd="6" destOrd="0" presId="urn:microsoft.com/office/officeart/2008/layout/LinedList"/>
    <dgm:cxn modelId="{E2387FB5-C743-4AB1-9C59-15EBEE450B10}" type="presParOf" srcId="{F2007218-65DB-48B3-A56A-FC110EB421F7}" destId="{ED45370E-0CE7-41C0-8FF8-7EBF7EA6ECA9}" srcOrd="7" destOrd="0" presId="urn:microsoft.com/office/officeart/2008/layout/LinedList"/>
    <dgm:cxn modelId="{D5542773-1D6A-4213-B70E-41A83981D018}" type="presParOf" srcId="{ED45370E-0CE7-41C0-8FF8-7EBF7EA6ECA9}" destId="{37007227-47C7-43DA-91B2-6FE403D82A4F}" srcOrd="0" destOrd="0" presId="urn:microsoft.com/office/officeart/2008/layout/LinedList"/>
    <dgm:cxn modelId="{DA388BE2-BF5E-41B6-BFB9-1C2E26CBE73F}" type="presParOf" srcId="{ED45370E-0CE7-41C0-8FF8-7EBF7EA6ECA9}" destId="{CF6D9FFF-3542-441F-B965-DCF952C2C408}" srcOrd="1" destOrd="0" presId="urn:microsoft.com/office/officeart/2008/layout/LinedList"/>
    <dgm:cxn modelId="{D3BBA72F-1EC3-4018-8561-9932F1246255}" type="presParOf" srcId="{ED45370E-0CE7-41C0-8FF8-7EBF7EA6ECA9}" destId="{EE18A2B0-9720-4FF0-B28B-2C931785F8AA}" srcOrd="2" destOrd="0" presId="urn:microsoft.com/office/officeart/2008/layout/LinedList"/>
    <dgm:cxn modelId="{BF03DF4D-F838-45FB-B9F8-954AF25A9E94}" type="presParOf" srcId="{F2007218-65DB-48B3-A56A-FC110EB421F7}" destId="{3FAD2ACB-347E-4AF6-B4E0-1FE418E53464}" srcOrd="8" destOrd="0" presId="urn:microsoft.com/office/officeart/2008/layout/LinedList"/>
    <dgm:cxn modelId="{D3A71278-40A5-44B8-BA37-5B367563C335}" type="presParOf" srcId="{F2007218-65DB-48B3-A56A-FC110EB421F7}" destId="{F571FE1B-1871-4369-925E-16B0E84D139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5906D-F98C-496D-9F4F-E356ED7453D4}">
      <dsp:nvSpPr>
        <dsp:cNvPr id="0" name=""/>
        <dsp:cNvSpPr/>
      </dsp:nvSpPr>
      <dsp:spPr>
        <a:xfrm>
          <a:off x="5035" y="2123069"/>
          <a:ext cx="2931321" cy="117252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Initialisation</a:t>
          </a:r>
        </a:p>
      </dsp:txBody>
      <dsp:txXfrm>
        <a:off x="591299" y="2123069"/>
        <a:ext cx="1758793" cy="1172528"/>
      </dsp:txXfrm>
    </dsp:sp>
    <dsp:sp modelId="{FEC29939-F7FB-4510-BC2D-370E5267647E}">
      <dsp:nvSpPr>
        <dsp:cNvPr id="0" name=""/>
        <dsp:cNvSpPr/>
      </dsp:nvSpPr>
      <dsp:spPr>
        <a:xfrm>
          <a:off x="2643224" y="2123069"/>
          <a:ext cx="2931321" cy="1172528"/>
        </a:xfrm>
        <a:prstGeom prst="chevron">
          <a:avLst/>
        </a:prstGeom>
        <a:solidFill>
          <a:schemeClr val="accent3">
            <a:hueOff val="2519404"/>
            <a:satOff val="140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Choix du progiciel</a:t>
          </a:r>
        </a:p>
      </dsp:txBody>
      <dsp:txXfrm>
        <a:off x="3229488" y="2123069"/>
        <a:ext cx="1758793" cy="1172528"/>
      </dsp:txXfrm>
    </dsp:sp>
    <dsp:sp modelId="{D4C19D43-89EF-4EBC-9B45-DB789DEF76D6}">
      <dsp:nvSpPr>
        <dsp:cNvPr id="0" name=""/>
        <dsp:cNvSpPr/>
      </dsp:nvSpPr>
      <dsp:spPr>
        <a:xfrm>
          <a:off x="5281413" y="2123069"/>
          <a:ext cx="2931321" cy="1172528"/>
        </a:xfrm>
        <a:prstGeom prst="chevron">
          <a:avLst/>
        </a:prstGeom>
        <a:solidFill>
          <a:schemeClr val="accent3">
            <a:hueOff val="5038807"/>
            <a:satOff val="280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Intégration du progiciel</a:t>
          </a:r>
        </a:p>
      </dsp:txBody>
      <dsp:txXfrm>
        <a:off x="5867677" y="2123069"/>
        <a:ext cx="1758793" cy="1172528"/>
      </dsp:txXfrm>
    </dsp:sp>
    <dsp:sp modelId="{94BF948E-5258-4EAF-B8D1-7615DAB1B42B}">
      <dsp:nvSpPr>
        <dsp:cNvPr id="0" name=""/>
        <dsp:cNvSpPr/>
      </dsp:nvSpPr>
      <dsp:spPr>
        <a:xfrm>
          <a:off x="7919603" y="2123069"/>
          <a:ext cx="2931321" cy="1172528"/>
        </a:xfrm>
        <a:prstGeom prst="chevron">
          <a:avLst/>
        </a:prstGeom>
        <a:solidFill>
          <a:schemeClr val="accent3">
            <a:hueOff val="7558210"/>
            <a:satOff val="420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Exploitation, Maintenance</a:t>
          </a:r>
        </a:p>
      </dsp:txBody>
      <dsp:txXfrm>
        <a:off x="8505867" y="2123069"/>
        <a:ext cx="1758793" cy="1172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84A52-D7F5-4744-ADF7-F1AD061E7E25}">
      <dsp:nvSpPr>
        <dsp:cNvPr id="0" name=""/>
        <dsp:cNvSpPr/>
      </dsp:nvSpPr>
      <dsp:spPr>
        <a:xfrm>
          <a:off x="0" y="0"/>
          <a:ext cx="6258560" cy="97536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b="1" kern="1200" dirty="0"/>
            <a:t>Focus</a:t>
          </a:r>
        </a:p>
        <a:p>
          <a:pPr marL="0" lvl="0" indent="0" algn="l" defTabSz="977900">
            <a:lnSpc>
              <a:spcPct val="90000"/>
            </a:lnSpc>
            <a:spcBef>
              <a:spcPct val="0"/>
            </a:spcBef>
            <a:spcAft>
              <a:spcPct val="35000"/>
            </a:spcAft>
            <a:buNone/>
          </a:pPr>
          <a:r>
            <a:rPr lang="fr-FR" sz="2200" kern="1200" dirty="0"/>
            <a:t>Focalisation</a:t>
          </a:r>
        </a:p>
      </dsp:txBody>
      <dsp:txXfrm>
        <a:off x="28567" y="28567"/>
        <a:ext cx="5091953" cy="918226"/>
      </dsp:txXfrm>
    </dsp:sp>
    <dsp:sp modelId="{3C8B77C0-C280-4697-AAD2-767F1D11EF6B}">
      <dsp:nvSpPr>
        <dsp:cNvPr id="0" name=""/>
        <dsp:cNvSpPr/>
      </dsp:nvSpPr>
      <dsp:spPr>
        <a:xfrm>
          <a:off x="467360" y="1110826"/>
          <a:ext cx="6258560" cy="97536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b="1" kern="1200" dirty="0"/>
            <a:t>As-IS</a:t>
          </a:r>
          <a:r>
            <a:rPr lang="fr-FR" sz="2200" kern="1200" dirty="0"/>
            <a:t> </a:t>
          </a:r>
          <a:br>
            <a:rPr lang="fr-FR" sz="2200" kern="1200" dirty="0"/>
          </a:br>
          <a:r>
            <a:rPr lang="fr-FR" sz="2200" kern="1200" dirty="0"/>
            <a:t>Analyse des processus </a:t>
          </a:r>
        </a:p>
      </dsp:txBody>
      <dsp:txXfrm>
        <a:off x="495927" y="1139393"/>
        <a:ext cx="5100081" cy="918226"/>
      </dsp:txXfrm>
    </dsp:sp>
    <dsp:sp modelId="{4590BBFC-2820-4AE0-8CAC-120A5052D540}">
      <dsp:nvSpPr>
        <dsp:cNvPr id="0" name=""/>
        <dsp:cNvSpPr/>
      </dsp:nvSpPr>
      <dsp:spPr>
        <a:xfrm>
          <a:off x="934719" y="2221653"/>
          <a:ext cx="6258560" cy="97536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a:t>To-Be</a:t>
          </a:r>
          <a:br>
            <a:rPr lang="fr-FR" sz="2200" kern="1200" dirty="0"/>
          </a:br>
          <a:r>
            <a:rPr lang="fr-FR" sz="2200" kern="1200" dirty="0"/>
            <a:t>Définition des processus Cible</a:t>
          </a:r>
        </a:p>
      </dsp:txBody>
      <dsp:txXfrm>
        <a:off x="963286" y="2250220"/>
        <a:ext cx="5100081" cy="918226"/>
      </dsp:txXfrm>
    </dsp:sp>
    <dsp:sp modelId="{3BB7D28D-A51F-49F2-BAD8-925720B7452A}">
      <dsp:nvSpPr>
        <dsp:cNvPr id="0" name=""/>
        <dsp:cNvSpPr/>
      </dsp:nvSpPr>
      <dsp:spPr>
        <a:xfrm>
          <a:off x="1402079" y="3332480"/>
          <a:ext cx="6258560" cy="97536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a:t>Construction &amp; </a:t>
          </a:r>
          <a:r>
            <a:rPr lang="fr-FR" sz="2200" kern="1200" dirty="0" err="1"/>
            <a:t>Testing</a:t>
          </a:r>
          <a:br>
            <a:rPr lang="fr-FR" sz="2200" kern="1200" dirty="0"/>
          </a:br>
          <a:r>
            <a:rPr lang="fr-FR" sz="2200" kern="1200" dirty="0"/>
            <a:t>Construction de Gabarits et tests</a:t>
          </a:r>
        </a:p>
      </dsp:txBody>
      <dsp:txXfrm>
        <a:off x="1430646" y="3361047"/>
        <a:ext cx="5100081" cy="918226"/>
      </dsp:txXfrm>
    </dsp:sp>
    <dsp:sp modelId="{9A3217DF-1460-4DB1-AD70-403EF2E93B50}">
      <dsp:nvSpPr>
        <dsp:cNvPr id="0" name=""/>
        <dsp:cNvSpPr/>
      </dsp:nvSpPr>
      <dsp:spPr>
        <a:xfrm>
          <a:off x="1869439" y="4443306"/>
          <a:ext cx="6258560" cy="97536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err="1"/>
            <a:t>Actual</a:t>
          </a:r>
          <a:r>
            <a:rPr lang="fr-FR" sz="2200" kern="1200" dirty="0"/>
            <a:t> </a:t>
          </a:r>
          <a:r>
            <a:rPr lang="fr-FR" sz="2200" kern="1200" dirty="0" err="1"/>
            <a:t>implementation</a:t>
          </a:r>
          <a:br>
            <a:rPr lang="fr-FR" sz="2200" kern="1200" dirty="0"/>
          </a:br>
          <a:r>
            <a:rPr lang="fr-FR" sz="2200" kern="1200" dirty="0"/>
            <a:t>Implémentation</a:t>
          </a:r>
        </a:p>
      </dsp:txBody>
      <dsp:txXfrm>
        <a:off x="1898006" y="4471873"/>
        <a:ext cx="5100081" cy="918226"/>
      </dsp:txXfrm>
    </dsp:sp>
    <dsp:sp modelId="{04563E77-7437-4898-BF0F-503218D4A542}">
      <dsp:nvSpPr>
        <dsp:cNvPr id="0" name=""/>
        <dsp:cNvSpPr/>
      </dsp:nvSpPr>
      <dsp:spPr>
        <a:xfrm>
          <a:off x="5624575" y="712554"/>
          <a:ext cx="633984" cy="633984"/>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5767221" y="712554"/>
        <a:ext cx="348692" cy="477073"/>
      </dsp:txXfrm>
    </dsp:sp>
    <dsp:sp modelId="{A14D95EF-3942-4CB8-BA5F-7DEFE3C6EF72}">
      <dsp:nvSpPr>
        <dsp:cNvPr id="0" name=""/>
        <dsp:cNvSpPr/>
      </dsp:nvSpPr>
      <dsp:spPr>
        <a:xfrm>
          <a:off x="6091935" y="1823381"/>
          <a:ext cx="633984" cy="633984"/>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6234581" y="1823381"/>
        <a:ext cx="348692" cy="477073"/>
      </dsp:txXfrm>
    </dsp:sp>
    <dsp:sp modelId="{FB87DC2B-3A3A-43EE-86BB-EE9FAC44595B}">
      <dsp:nvSpPr>
        <dsp:cNvPr id="0" name=""/>
        <dsp:cNvSpPr/>
      </dsp:nvSpPr>
      <dsp:spPr>
        <a:xfrm>
          <a:off x="6559295" y="2917952"/>
          <a:ext cx="633984" cy="633984"/>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6701941" y="2917952"/>
        <a:ext cx="348692" cy="477073"/>
      </dsp:txXfrm>
    </dsp:sp>
    <dsp:sp modelId="{EFDC6EB7-EC81-4A3D-9B76-03F48AC2BBBE}">
      <dsp:nvSpPr>
        <dsp:cNvPr id="0" name=""/>
        <dsp:cNvSpPr/>
      </dsp:nvSpPr>
      <dsp:spPr>
        <a:xfrm>
          <a:off x="7026655" y="4039616"/>
          <a:ext cx="633984" cy="633984"/>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7169301" y="4039616"/>
        <a:ext cx="348692" cy="47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ACC03-CA11-4061-9AEF-E3CB20A2E1A3}">
      <dsp:nvSpPr>
        <dsp:cNvPr id="0" name=""/>
        <dsp:cNvSpPr/>
      </dsp:nvSpPr>
      <dsp:spPr>
        <a:xfrm>
          <a:off x="0" y="0"/>
          <a:ext cx="10827499"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27D05-FD27-4842-AB01-7D1101244999}">
      <dsp:nvSpPr>
        <dsp:cNvPr id="0" name=""/>
        <dsp:cNvSpPr/>
      </dsp:nvSpPr>
      <dsp:spPr>
        <a:xfrm>
          <a:off x="0" y="0"/>
          <a:ext cx="2165499" cy="117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dirty="0"/>
            <a:t>Étape 1 : Génération de données :</a:t>
          </a:r>
          <a:endParaRPr lang="fr-FR" sz="2300" i="0" kern="1200" dirty="0">
            <a:solidFill>
              <a:srgbClr val="374151"/>
            </a:solidFill>
            <a:effectLst/>
            <a:latin typeface="Söhne"/>
          </a:endParaRPr>
        </a:p>
      </dsp:txBody>
      <dsp:txXfrm>
        <a:off x="0" y="0"/>
        <a:ext cx="2165499" cy="1177912"/>
      </dsp:txXfrm>
    </dsp:sp>
    <dsp:sp modelId="{972C20C4-F8D5-4866-968A-76D8D66697C1}">
      <dsp:nvSpPr>
        <dsp:cNvPr id="0" name=""/>
        <dsp:cNvSpPr/>
      </dsp:nvSpPr>
      <dsp:spPr>
        <a:xfrm>
          <a:off x="2327912" y="53489"/>
          <a:ext cx="8499586" cy="106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fr-FR" sz="3000" kern="1200"/>
            <a:t>Les données sont créées dans le système ERP de l’émetteur (par exemple, une commande client).</a:t>
          </a:r>
          <a:endParaRPr lang="fr-FR" sz="3000" i="0" kern="1200" dirty="0">
            <a:solidFill>
              <a:srgbClr val="374151"/>
            </a:solidFill>
            <a:effectLst/>
            <a:latin typeface="Söhne"/>
          </a:endParaRPr>
        </a:p>
      </dsp:txBody>
      <dsp:txXfrm>
        <a:off x="2327912" y="53489"/>
        <a:ext cx="8499586" cy="1069784"/>
      </dsp:txXfrm>
    </dsp:sp>
    <dsp:sp modelId="{D24185A3-D819-405F-B485-597A83DC5FB3}">
      <dsp:nvSpPr>
        <dsp:cNvPr id="0" name=""/>
        <dsp:cNvSpPr/>
      </dsp:nvSpPr>
      <dsp:spPr>
        <a:xfrm>
          <a:off x="2165499" y="1123273"/>
          <a:ext cx="8661999"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A2D95E-3970-4E25-8F55-87376BCF8112}">
      <dsp:nvSpPr>
        <dsp:cNvPr id="0" name=""/>
        <dsp:cNvSpPr/>
      </dsp:nvSpPr>
      <dsp:spPr>
        <a:xfrm>
          <a:off x="0" y="1177912"/>
          <a:ext cx="10827499"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84C4B-3213-418F-913A-CA15D8DE7EF0}">
      <dsp:nvSpPr>
        <dsp:cNvPr id="0" name=""/>
        <dsp:cNvSpPr/>
      </dsp:nvSpPr>
      <dsp:spPr>
        <a:xfrm>
          <a:off x="0" y="1177912"/>
          <a:ext cx="2165499" cy="117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1" kern="1200" dirty="0"/>
            <a:t>Étape 2 : Conversion au format EDI :</a:t>
          </a:r>
          <a:endParaRPr lang="fr-FR" sz="2300" kern="1200" dirty="0"/>
        </a:p>
      </dsp:txBody>
      <dsp:txXfrm>
        <a:off x="0" y="1177912"/>
        <a:ext cx="2165499" cy="1177912"/>
      </dsp:txXfrm>
    </dsp:sp>
    <dsp:sp modelId="{7716F8A0-56C2-46CE-9780-42334279EF1F}">
      <dsp:nvSpPr>
        <dsp:cNvPr id="0" name=""/>
        <dsp:cNvSpPr/>
      </dsp:nvSpPr>
      <dsp:spPr>
        <a:xfrm>
          <a:off x="2327912" y="1231401"/>
          <a:ext cx="8499586" cy="106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fr-FR" sz="3000" kern="1200" dirty="0"/>
            <a:t>Les données sont traduites dans un format standard (ex. : EDIFACT, ANSI X12).</a:t>
          </a:r>
        </a:p>
      </dsp:txBody>
      <dsp:txXfrm>
        <a:off x="2327912" y="1231401"/>
        <a:ext cx="8499586" cy="1069784"/>
      </dsp:txXfrm>
    </dsp:sp>
    <dsp:sp modelId="{D25A0F70-8A50-4E74-899A-7D60A93A0313}">
      <dsp:nvSpPr>
        <dsp:cNvPr id="0" name=""/>
        <dsp:cNvSpPr/>
      </dsp:nvSpPr>
      <dsp:spPr>
        <a:xfrm>
          <a:off x="2165499" y="2301185"/>
          <a:ext cx="8661999"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9DF905-1B44-484D-826D-A29CA7CE56A7}">
      <dsp:nvSpPr>
        <dsp:cNvPr id="0" name=""/>
        <dsp:cNvSpPr/>
      </dsp:nvSpPr>
      <dsp:spPr>
        <a:xfrm>
          <a:off x="0" y="2355825"/>
          <a:ext cx="10827499"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8F2-BE05-4B65-BE8E-47BAC67C2CBE}">
      <dsp:nvSpPr>
        <dsp:cNvPr id="0" name=""/>
        <dsp:cNvSpPr/>
      </dsp:nvSpPr>
      <dsp:spPr>
        <a:xfrm>
          <a:off x="0" y="2355825"/>
          <a:ext cx="2165499" cy="117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1" kern="1200" dirty="0"/>
            <a:t>Étape 3 : Transmission :</a:t>
          </a:r>
          <a:endParaRPr lang="fr-FR" sz="2300" kern="1200" dirty="0"/>
        </a:p>
      </dsp:txBody>
      <dsp:txXfrm>
        <a:off x="0" y="2355825"/>
        <a:ext cx="2165499" cy="1177912"/>
      </dsp:txXfrm>
    </dsp:sp>
    <dsp:sp modelId="{9FF4CDAD-A166-421C-8E15-06DF872B0156}">
      <dsp:nvSpPr>
        <dsp:cNvPr id="0" name=""/>
        <dsp:cNvSpPr/>
      </dsp:nvSpPr>
      <dsp:spPr>
        <a:xfrm>
          <a:off x="2327912" y="2409314"/>
          <a:ext cx="8499586" cy="106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fr-FR" sz="3000" kern="1200" dirty="0"/>
            <a:t>Les données sont transmises au partenaire commercial via un réseau sécurisé (VAN, AS2, FTP).</a:t>
          </a:r>
        </a:p>
      </dsp:txBody>
      <dsp:txXfrm>
        <a:off x="2327912" y="2409314"/>
        <a:ext cx="8499586" cy="1069784"/>
      </dsp:txXfrm>
    </dsp:sp>
    <dsp:sp modelId="{D07C67D3-E8C2-4717-98DC-12C7684372E3}">
      <dsp:nvSpPr>
        <dsp:cNvPr id="0" name=""/>
        <dsp:cNvSpPr/>
      </dsp:nvSpPr>
      <dsp:spPr>
        <a:xfrm>
          <a:off x="2165499" y="3479098"/>
          <a:ext cx="8661999"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5662C3-2389-43D5-BD4F-96814B5CBCE5}">
      <dsp:nvSpPr>
        <dsp:cNvPr id="0" name=""/>
        <dsp:cNvSpPr/>
      </dsp:nvSpPr>
      <dsp:spPr>
        <a:xfrm>
          <a:off x="0" y="3533738"/>
          <a:ext cx="10827499"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99FCB-EEA0-4C8D-8158-E9EBC8F5DC77}">
      <dsp:nvSpPr>
        <dsp:cNvPr id="0" name=""/>
        <dsp:cNvSpPr/>
      </dsp:nvSpPr>
      <dsp:spPr>
        <a:xfrm>
          <a:off x="0" y="3533738"/>
          <a:ext cx="2165499" cy="117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1" kern="1200" dirty="0"/>
            <a:t>Étape 4 : Réception et intégration :</a:t>
          </a:r>
          <a:endParaRPr lang="fr-FR" sz="2300" kern="1200" dirty="0"/>
        </a:p>
      </dsp:txBody>
      <dsp:txXfrm>
        <a:off x="0" y="3533738"/>
        <a:ext cx="2165499" cy="1177912"/>
      </dsp:txXfrm>
    </dsp:sp>
    <dsp:sp modelId="{44E82CE8-A8A8-4E7D-BF48-EB0459B50308}">
      <dsp:nvSpPr>
        <dsp:cNvPr id="0" name=""/>
        <dsp:cNvSpPr/>
      </dsp:nvSpPr>
      <dsp:spPr>
        <a:xfrm>
          <a:off x="2327912" y="3587227"/>
          <a:ext cx="8499586" cy="106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fr-FR" sz="3000" kern="1200"/>
            <a:t>Les </a:t>
          </a:r>
          <a:r>
            <a:rPr lang="fr-FR" sz="3000" kern="1200" dirty="0"/>
            <a:t>données reçues sont intégrées automatiquement dans le système ERP du destinataire.</a:t>
          </a:r>
        </a:p>
      </dsp:txBody>
      <dsp:txXfrm>
        <a:off x="2327912" y="3587227"/>
        <a:ext cx="8499586" cy="1069784"/>
      </dsp:txXfrm>
    </dsp:sp>
    <dsp:sp modelId="{7BD0C3CF-9075-4D53-B412-2D366E54F555}">
      <dsp:nvSpPr>
        <dsp:cNvPr id="0" name=""/>
        <dsp:cNvSpPr/>
      </dsp:nvSpPr>
      <dsp:spPr>
        <a:xfrm>
          <a:off x="2165499" y="4657011"/>
          <a:ext cx="8661999"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EE88A-E7B4-4810-AC6B-A06CAD4AB471}">
      <dsp:nvSpPr>
        <dsp:cNvPr id="0" name=""/>
        <dsp:cNvSpPr/>
      </dsp:nvSpPr>
      <dsp:spPr>
        <a:xfrm>
          <a:off x="0" y="486009"/>
          <a:ext cx="10515600" cy="3792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fr-FR" sz="2800" b="1" kern="1200" dirty="0"/>
            <a:t>Efficacité :</a:t>
          </a:r>
          <a:r>
            <a:rPr lang="fr-FR" sz="2800" kern="1200" dirty="0"/>
            <a:t> Automatisation des processus répétitifs, ce qui libère du temps pour d’autres tâches.</a:t>
          </a:r>
        </a:p>
        <a:p>
          <a:pPr marL="285750" lvl="1" indent="-285750" algn="l" defTabSz="1244600">
            <a:lnSpc>
              <a:spcPct val="90000"/>
            </a:lnSpc>
            <a:spcBef>
              <a:spcPct val="0"/>
            </a:spcBef>
            <a:spcAft>
              <a:spcPct val="15000"/>
            </a:spcAft>
            <a:buChar char="•"/>
          </a:pPr>
          <a:r>
            <a:rPr lang="fr-FR" sz="2800" b="1" kern="1200" dirty="0"/>
            <a:t>Précision :</a:t>
          </a:r>
          <a:r>
            <a:rPr lang="fr-FR" sz="2800" kern="1200" dirty="0"/>
            <a:t> Réduction des erreurs humaines dans la saisie des données.</a:t>
          </a:r>
        </a:p>
        <a:p>
          <a:pPr marL="285750" lvl="1" indent="-285750" algn="l" defTabSz="1244600">
            <a:lnSpc>
              <a:spcPct val="90000"/>
            </a:lnSpc>
            <a:spcBef>
              <a:spcPct val="0"/>
            </a:spcBef>
            <a:spcAft>
              <a:spcPct val="15000"/>
            </a:spcAft>
            <a:buChar char="•"/>
          </a:pPr>
          <a:r>
            <a:rPr lang="fr-FR" sz="2800" b="1" kern="1200" dirty="0"/>
            <a:t>Rapidité :</a:t>
          </a:r>
          <a:r>
            <a:rPr lang="fr-FR" sz="2800" kern="1200" dirty="0"/>
            <a:t> Transmission en temps réel des documents commerciaux.</a:t>
          </a:r>
        </a:p>
        <a:p>
          <a:pPr marL="285750" lvl="1" indent="-285750" algn="l" defTabSz="1244600">
            <a:lnSpc>
              <a:spcPct val="90000"/>
            </a:lnSpc>
            <a:spcBef>
              <a:spcPct val="0"/>
            </a:spcBef>
            <a:spcAft>
              <a:spcPct val="15000"/>
            </a:spcAft>
            <a:buChar char="•"/>
          </a:pPr>
          <a:r>
            <a:rPr lang="fr-FR" sz="2800" b="1" kern="1200" dirty="0"/>
            <a:t>Traçabilité :</a:t>
          </a:r>
          <a:r>
            <a:rPr lang="fr-FR" sz="2800" kern="1200" dirty="0"/>
            <a:t> Suivi des échanges de bout en bout.</a:t>
          </a:r>
        </a:p>
      </dsp:txBody>
      <dsp:txXfrm>
        <a:off x="0" y="486009"/>
        <a:ext cx="10515600" cy="3792600"/>
      </dsp:txXfrm>
    </dsp:sp>
    <dsp:sp modelId="{5911B8FE-5520-4876-8711-5BF91A8847A1}">
      <dsp:nvSpPr>
        <dsp:cNvPr id="0" name=""/>
        <dsp:cNvSpPr/>
      </dsp:nvSpPr>
      <dsp:spPr>
        <a:xfrm>
          <a:off x="525780" y="72729"/>
          <a:ext cx="7360920" cy="8265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fr-FR" sz="2800" b="1" kern="1200" dirty="0"/>
            <a:t>Avantages :</a:t>
          </a:r>
          <a:endParaRPr lang="fr-FR" sz="2800" kern="1200" dirty="0"/>
        </a:p>
      </dsp:txBody>
      <dsp:txXfrm>
        <a:off x="566129" y="113078"/>
        <a:ext cx="7280222" cy="745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25891-6747-4532-A8CC-81BA200BE3BE}">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8835F2-3044-4552-BFDF-317CC649FBF9}">
      <dsp:nvSpPr>
        <dsp:cNvPr id="0" name=""/>
        <dsp:cNvSpPr/>
      </dsp:nvSpPr>
      <dsp:spPr>
        <a:xfrm>
          <a:off x="0" y="0"/>
          <a:ext cx="2103120" cy="423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fr-FR" sz="3000" b="1" kern="1200" dirty="0"/>
            <a:t>Bénéfices de l’intégration ERP-EAI :</a:t>
          </a:r>
          <a:endParaRPr lang="fr-FR" sz="3000" kern="1200" dirty="0"/>
        </a:p>
      </dsp:txBody>
      <dsp:txXfrm>
        <a:off x="0" y="0"/>
        <a:ext cx="2103120" cy="4232531"/>
      </dsp:txXfrm>
    </dsp:sp>
    <dsp:sp modelId="{1080B165-D018-410B-94C9-FDB2CE011F72}">
      <dsp:nvSpPr>
        <dsp:cNvPr id="0" name=""/>
        <dsp:cNvSpPr/>
      </dsp:nvSpPr>
      <dsp:spPr>
        <a:xfrm>
          <a:off x="2260854" y="66133"/>
          <a:ext cx="8254746" cy="1322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fr-FR" sz="2600" b="1" kern="1200" dirty="0"/>
            <a:t>Optimisation des processus :</a:t>
          </a:r>
          <a:r>
            <a:rPr lang="fr-FR" sz="2600" kern="1200" dirty="0"/>
            <a:t> Les données circulent entre les systèmes en temps réel, éliminant les saisies manuelles.</a:t>
          </a:r>
        </a:p>
      </dsp:txBody>
      <dsp:txXfrm>
        <a:off x="2260854" y="66133"/>
        <a:ext cx="8254746" cy="1322665"/>
      </dsp:txXfrm>
    </dsp:sp>
    <dsp:sp modelId="{726B6508-C42E-40B7-87C0-FF153CFFC62E}">
      <dsp:nvSpPr>
        <dsp:cNvPr id="0" name=""/>
        <dsp:cNvSpPr/>
      </dsp:nvSpPr>
      <dsp:spPr>
        <a:xfrm>
          <a:off x="2103120" y="1388799"/>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27FFBC-518C-44BD-8E1C-F5F310BCA6F3}">
      <dsp:nvSpPr>
        <dsp:cNvPr id="0" name=""/>
        <dsp:cNvSpPr/>
      </dsp:nvSpPr>
      <dsp:spPr>
        <a:xfrm>
          <a:off x="2260854" y="1454932"/>
          <a:ext cx="8254746" cy="1322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fr-FR" sz="2600" b="1" kern="1200" dirty="0"/>
            <a:t>Réduction des silos :</a:t>
          </a:r>
          <a:r>
            <a:rPr lang="fr-FR" sz="2600" kern="1200" dirty="0"/>
            <a:t> Toutes les applications partagent une source unique de vérité.</a:t>
          </a:r>
        </a:p>
      </dsp:txBody>
      <dsp:txXfrm>
        <a:off x="2260854" y="1454932"/>
        <a:ext cx="8254746" cy="1322665"/>
      </dsp:txXfrm>
    </dsp:sp>
    <dsp:sp modelId="{3B28E842-DD68-4925-8860-E2B8B69D0BE0}">
      <dsp:nvSpPr>
        <dsp:cNvPr id="0" name=""/>
        <dsp:cNvSpPr/>
      </dsp:nvSpPr>
      <dsp:spPr>
        <a:xfrm>
          <a:off x="2103120" y="277759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6D9FFF-3542-441F-B965-DCF952C2C408}">
      <dsp:nvSpPr>
        <dsp:cNvPr id="0" name=""/>
        <dsp:cNvSpPr/>
      </dsp:nvSpPr>
      <dsp:spPr>
        <a:xfrm>
          <a:off x="2260854" y="2843731"/>
          <a:ext cx="8254746" cy="1322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fr-FR" sz="2600" b="1" kern="1200"/>
            <a:t>Évolutivité :</a:t>
          </a:r>
          <a:r>
            <a:rPr lang="fr-FR" sz="2600" kern="1200"/>
            <a:t> Intégration simplifiée des nouvelles applications.</a:t>
          </a:r>
          <a:endParaRPr lang="fr-FR" sz="2600" kern="1200" dirty="0"/>
        </a:p>
      </dsp:txBody>
      <dsp:txXfrm>
        <a:off x="2260854" y="2843731"/>
        <a:ext cx="8254746" cy="1322665"/>
      </dsp:txXfrm>
    </dsp:sp>
    <dsp:sp modelId="{3FAD2ACB-347E-4AF6-B4E0-1FE418E53464}">
      <dsp:nvSpPr>
        <dsp:cNvPr id="0" name=""/>
        <dsp:cNvSpPr/>
      </dsp:nvSpPr>
      <dsp:spPr>
        <a:xfrm>
          <a:off x="2103120" y="41663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fr-FR"/>
          </a:p>
        </p:txBody>
      </p:sp>
      <p:sp>
        <p:nvSpPr>
          <p:cNvPr id="3" name="Espace réservé de la date 2">
            <a:extLst>
              <a:ext uri="{FF2B5EF4-FFF2-40B4-BE49-F238E27FC236}">
                <a16:creationId xmlns:a16="http://schemas.microsoft.com/office/drawing/2014/main" id="{DED8F2DB-1094-477F-B0A7-6AC3F2199EC0}"/>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fld id="{7B8EE446-7AEC-4E52-BB44-E415E29CB158}" type="datetime1">
              <a:rPr lang="fr-FR" smtClean="0"/>
              <a:t>19/01/2025</a:t>
            </a:fld>
            <a:endParaRPr lang="fr-FR"/>
          </a:p>
        </p:txBody>
      </p:sp>
      <p:sp>
        <p:nvSpPr>
          <p:cNvPr id="4" name="Espace réservé du pied de page 3">
            <a:extLst>
              <a:ext uri="{FF2B5EF4-FFF2-40B4-BE49-F238E27FC236}">
                <a16:creationId xmlns:a16="http://schemas.microsoft.com/office/drawing/2014/main" id="{5A06BA01-9EAD-49E8-91CF-2A395945EAEC}"/>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fr-FR"/>
          </a:p>
        </p:txBody>
      </p:sp>
      <p:sp>
        <p:nvSpPr>
          <p:cNvPr id="5" name="Espace réservé du numéro de diapositive 4">
            <a:extLst>
              <a:ext uri="{FF2B5EF4-FFF2-40B4-BE49-F238E27FC236}">
                <a16:creationId xmlns:a16="http://schemas.microsoft.com/office/drawing/2014/main" id="{8C7E85C4-F9C1-42D8-B803-39C514A3B3FD}"/>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79474F99-60BC-462F-82FF-AD0F7D3371E4}" type="slidenum">
              <a:rPr lang="fr-FR" smtClean="0"/>
              <a:t>‹#›</a:t>
            </a:fld>
            <a:endParaRPr lang="fr-FR"/>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fr-FR" noProof="0"/>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pPr rtl="0"/>
            <a:fld id="{7799FE93-18FF-4761-A914-89E7F4D54D0C}" type="datetime1">
              <a:rPr lang="fr-FR" noProof="0" smtClean="0"/>
              <a:t>19/01/2025</a:t>
            </a:fld>
            <a:endParaRPr lang="fr-FR" noProof="0"/>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fr-FR" noProof="0"/>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fr-FR" noProof="0"/>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5A226AB8-ACBE-42E6-92F5-667EDDCD9652}" type="slidenum">
              <a:rPr lang="fr-FR" noProof="0" smtClean="0"/>
              <a:t>‹#›</a:t>
            </a:fld>
            <a:endParaRPr lang="fr-FR" noProof="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Mode_op%C3%A9ratoir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fr.wikipedia.org/wiki/QQOQCCP" TargetMode="External"/><Relationship Id="rId4" Type="http://schemas.openxmlformats.org/officeDocument/2006/relationships/hyperlink" Target="https://fr.wikipedia.org/wiki/Proc%C3%A9dure_d'entreprise#cite_note-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a:t>
            </a:fld>
            <a:endParaRPr lang="fr-FR"/>
          </a:p>
        </p:txBody>
      </p:sp>
    </p:spTree>
    <p:extLst>
      <p:ext uri="{BB962C8B-B14F-4D97-AF65-F5344CB8AC3E}">
        <p14:creationId xmlns:p14="http://schemas.microsoft.com/office/powerpoint/2010/main" val="365628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 processus représente le </a:t>
            </a:r>
            <a:r>
              <a:rPr lang="fr-FR" sz="1200" b="0" i="1" kern="1200" dirty="0">
                <a:solidFill>
                  <a:schemeClr val="tx1"/>
                </a:solidFill>
                <a:effectLst/>
                <a:latin typeface="+mn-lt"/>
                <a:ea typeface="+mn-ea"/>
                <a:cs typeface="+mn-cs"/>
              </a:rPr>
              <a:t>Quoi</a:t>
            </a:r>
            <a:r>
              <a:rPr lang="fr-FR" sz="1200" b="0" i="0" kern="1200" dirty="0">
                <a:solidFill>
                  <a:schemeClr val="tx1"/>
                </a:solidFill>
                <a:effectLst/>
                <a:latin typeface="+mn-lt"/>
                <a:ea typeface="+mn-ea"/>
                <a:cs typeface="+mn-cs"/>
              </a:rPr>
              <a:t>, la procédure le </a:t>
            </a:r>
            <a:r>
              <a:rPr lang="fr-FR" sz="1200" b="0" i="1" kern="1200" dirty="0">
                <a:solidFill>
                  <a:schemeClr val="tx1"/>
                </a:solidFill>
                <a:effectLst/>
                <a:latin typeface="+mn-lt"/>
                <a:ea typeface="+mn-ea"/>
                <a:cs typeface="+mn-cs"/>
              </a:rPr>
              <a:t>Qui fait Quoi Quand</a:t>
            </a:r>
            <a:r>
              <a:rPr lang="fr-FR" sz="1200" b="0" i="0" kern="1200" dirty="0">
                <a:solidFill>
                  <a:schemeClr val="tx1"/>
                </a:solidFill>
                <a:effectLst/>
                <a:latin typeface="+mn-lt"/>
                <a:ea typeface="+mn-ea"/>
                <a:cs typeface="+mn-cs"/>
              </a:rPr>
              <a:t>, et les deux sont complétés par le </a:t>
            </a:r>
            <a:r>
              <a:rPr lang="fr-FR" sz="1200" b="0" i="0" u="none" strike="noStrike" kern="1200" dirty="0">
                <a:solidFill>
                  <a:schemeClr val="tx1"/>
                </a:solidFill>
                <a:effectLst/>
                <a:latin typeface="+mn-lt"/>
                <a:ea typeface="+mn-ea"/>
                <a:cs typeface="+mn-cs"/>
                <a:hlinkClick r:id="rId3"/>
              </a:rPr>
              <a:t>mode opératoire</a:t>
            </a:r>
            <a:r>
              <a:rPr lang="fr-FR" sz="1200" b="0" i="0" kern="1200" dirty="0">
                <a:solidFill>
                  <a:schemeClr val="tx1"/>
                </a:solidFill>
                <a:effectLst/>
                <a:latin typeface="+mn-lt"/>
                <a:ea typeface="+mn-ea"/>
                <a:cs typeface="+mn-cs"/>
              </a:rPr>
              <a:t> qui définit le </a:t>
            </a:r>
            <a:r>
              <a:rPr lang="fr-FR" sz="1200" b="0" i="1" kern="1200" dirty="0">
                <a:solidFill>
                  <a:schemeClr val="tx1"/>
                </a:solidFill>
                <a:effectLst/>
                <a:latin typeface="+mn-lt"/>
                <a:ea typeface="+mn-ea"/>
                <a:cs typeface="+mn-cs"/>
              </a:rPr>
              <a:t>Comment</a:t>
            </a:r>
            <a:r>
              <a:rPr lang="fr-FR" sz="1200" b="0" i="0" u="none" strike="noStrike" kern="1200" baseline="30000" dirty="0">
                <a:solidFill>
                  <a:schemeClr val="tx1"/>
                </a:solidFill>
                <a:effectLst/>
                <a:latin typeface="+mn-lt"/>
                <a:ea typeface="+mn-ea"/>
                <a:cs typeface="+mn-cs"/>
                <a:hlinkClick r:id="rId4"/>
              </a:rPr>
              <a:t>2</a:t>
            </a:r>
            <a:r>
              <a:rPr lang="fr-FR" sz="1200" b="0" i="0" kern="1200" dirty="0">
                <a:solidFill>
                  <a:schemeClr val="tx1"/>
                </a:solidFill>
                <a:effectLst/>
                <a:latin typeface="+mn-lt"/>
                <a:ea typeface="+mn-ea"/>
                <a:cs typeface="+mn-cs"/>
              </a:rPr>
              <a:t> en suivant la grille d'analyse du </a:t>
            </a:r>
            <a:r>
              <a:rPr lang="fr-FR" sz="1200" b="0" i="0" u="sng" kern="1200" dirty="0">
                <a:solidFill>
                  <a:schemeClr val="tx1"/>
                </a:solidFill>
                <a:effectLst/>
                <a:latin typeface="+mn-lt"/>
                <a:ea typeface="+mn-ea"/>
                <a:cs typeface="+mn-cs"/>
                <a:hlinkClick r:id="rId5"/>
              </a:rPr>
              <a:t>QQOQCCP</a:t>
            </a:r>
            <a:r>
              <a:rPr lang="fr-FR" sz="1200" b="0" i="0" kern="1200" dirty="0">
                <a:solidFill>
                  <a:schemeClr val="tx1"/>
                </a:solidFill>
                <a:effectLst/>
                <a:latin typeface="+mn-lt"/>
                <a:ea typeface="+mn-ea"/>
                <a:cs typeface="+mn-cs"/>
              </a:rPr>
              <a:t>.</a:t>
            </a:r>
            <a:r>
              <a:rPr lang="fr-FR" b="0" i="0" dirty="0">
                <a:solidFill>
                  <a:srgbClr val="040C28"/>
                </a:solidFill>
                <a:effectLst/>
                <a:latin typeface="Google Sans"/>
              </a:rPr>
              <a:t> Quoi, Qui, Où, Quand, Comment, Combien, Pourquoi</a:t>
            </a:r>
            <a:r>
              <a:rPr lang="fr-FR" b="0" i="0" dirty="0">
                <a:solidFill>
                  <a:srgbClr val="202124"/>
                </a:solidFill>
                <a:effectLst/>
                <a:latin typeface="Google Sans"/>
              </a:rPr>
              <a:t>,</a:t>
            </a:r>
            <a:endParaRPr lang="fr-FR" dirty="0"/>
          </a:p>
        </p:txBody>
      </p:sp>
      <p:sp>
        <p:nvSpPr>
          <p:cNvPr id="4" name="Espace réservé du numéro de diapositive 3"/>
          <p:cNvSpPr>
            <a:spLocks noGrp="1"/>
          </p:cNvSpPr>
          <p:nvPr>
            <p:ph type="sldNum" sz="quarter" idx="10"/>
          </p:nvPr>
        </p:nvSpPr>
        <p:spPr/>
        <p:txBody>
          <a:bodyPr/>
          <a:lstStyle/>
          <a:p>
            <a:pPr rtl="0"/>
            <a:fld id="{5A226AB8-ACBE-42E6-92F5-667EDDCD9652}" type="slidenum">
              <a:rPr lang="fr-FR" noProof="0" smtClean="0"/>
              <a:t>27</a:t>
            </a:fld>
            <a:endParaRPr lang="fr-FR" noProof="0"/>
          </a:p>
        </p:txBody>
      </p:sp>
    </p:spTree>
    <p:extLst>
      <p:ext uri="{BB962C8B-B14F-4D97-AF65-F5344CB8AC3E}">
        <p14:creationId xmlns:p14="http://schemas.microsoft.com/office/powerpoint/2010/main" val="143007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effectLst/>
                <a:latin typeface="var( --e-global-typography-primary-font-family )"/>
              </a:rPr>
              <a:t>Comment définir un workflow ?</a:t>
            </a:r>
          </a:p>
          <a:p>
            <a:r>
              <a:rPr lang="fr-FR" b="0" dirty="0">
                <a:solidFill>
                  <a:srgbClr val="000000"/>
                </a:solidFill>
                <a:effectLst/>
                <a:latin typeface="var( --e-global-typography-text-font-family )"/>
              </a:rPr>
              <a:t>Un workflow est une </a:t>
            </a:r>
            <a:r>
              <a:rPr lang="fr-FR" b="1" dirty="0">
                <a:solidFill>
                  <a:srgbClr val="000000"/>
                </a:solidFill>
                <a:effectLst/>
                <a:latin typeface="var( --e-global-typography-text-font-family )"/>
              </a:rPr>
              <a:t>série d’étapes</a:t>
            </a:r>
            <a:r>
              <a:rPr lang="fr-FR" b="0" dirty="0">
                <a:solidFill>
                  <a:srgbClr val="000000"/>
                </a:solidFill>
                <a:effectLst/>
                <a:latin typeface="var( --e-global-typography-text-font-family )"/>
              </a:rPr>
              <a:t> liées au traitement des données. En effet, un workflow est la</a:t>
            </a:r>
            <a:r>
              <a:rPr lang="fr-FR" b="1" dirty="0">
                <a:solidFill>
                  <a:srgbClr val="000000"/>
                </a:solidFill>
                <a:effectLst/>
                <a:latin typeface="var( --e-global-typography-text-font-family )"/>
              </a:rPr>
              <a:t> modélisation</a:t>
            </a:r>
            <a:r>
              <a:rPr lang="fr-FR" b="0" dirty="0">
                <a:solidFill>
                  <a:srgbClr val="000000"/>
                </a:solidFill>
                <a:effectLst/>
                <a:latin typeface="var( --e-global-typography-text-font-family )"/>
              </a:rPr>
              <a:t> des processus métiers et la </a:t>
            </a:r>
            <a:r>
              <a:rPr lang="fr-FR" b="1" dirty="0">
                <a:solidFill>
                  <a:srgbClr val="000000"/>
                </a:solidFill>
                <a:effectLst/>
                <a:latin typeface="var( --e-global-typography-text-font-family )"/>
              </a:rPr>
              <a:t>gestion</a:t>
            </a:r>
            <a:r>
              <a:rPr lang="fr-FR" b="0" dirty="0">
                <a:solidFill>
                  <a:srgbClr val="000000"/>
                </a:solidFill>
                <a:effectLst/>
                <a:latin typeface="var( --e-global-typography-text-font-family )"/>
              </a:rPr>
              <a:t> des processus métiers. Dans sa définition la plus simple, le flux de travail est la modélisation et la gestion des tâches à accomplir et des différents acteurs impliqués dans la </a:t>
            </a:r>
            <a:r>
              <a:rPr lang="fr-FR" b="1" dirty="0">
                <a:solidFill>
                  <a:srgbClr val="000000"/>
                </a:solidFill>
                <a:effectLst/>
                <a:latin typeface="var( --e-global-typography-text-font-family )"/>
              </a:rPr>
              <a:t>réalisation d’un processus métier ou processus opérationnel</a:t>
            </a:r>
            <a:r>
              <a:rPr lang="fr-FR" b="0" dirty="0">
                <a:solidFill>
                  <a:srgbClr val="000000"/>
                </a:solidFill>
                <a:effectLst/>
                <a:latin typeface="var( --e-global-typography-text-font-family )"/>
              </a:rPr>
              <a:t>. Cependant, les flux de travaux se concentrent spécifiquement sur les </a:t>
            </a:r>
            <a:r>
              <a:rPr lang="fr-FR" b="1" dirty="0">
                <a:solidFill>
                  <a:srgbClr val="000000"/>
                </a:solidFill>
                <a:effectLst/>
                <a:latin typeface="var( --e-global-typography-text-font-family )"/>
              </a:rPr>
              <a:t>données</a:t>
            </a:r>
            <a:r>
              <a:rPr lang="fr-FR" b="0" dirty="0">
                <a:solidFill>
                  <a:srgbClr val="000000"/>
                </a:solidFill>
                <a:effectLst/>
                <a:latin typeface="var( --e-global-typography-text-font-family )"/>
              </a:rPr>
              <a:t> et sont souvent pilotés par des documents et des rapports. En outre, contrairement aux processus, les flux de travaux peuvent </a:t>
            </a:r>
            <a:r>
              <a:rPr lang="fr-FR" b="1" dirty="0">
                <a:solidFill>
                  <a:srgbClr val="000000"/>
                </a:solidFill>
                <a:effectLst/>
                <a:latin typeface="var( --e-global-typography-text-font-family )"/>
              </a:rPr>
              <a:t>ne pas être répétables</a:t>
            </a:r>
            <a:r>
              <a:rPr lang="fr-FR" b="0" dirty="0">
                <a:solidFill>
                  <a:srgbClr val="000000"/>
                </a:solidFill>
                <a:effectLst/>
                <a:latin typeface="var( --e-global-typography-text-font-family )"/>
              </a:rPr>
              <a:t>.</a:t>
            </a:r>
            <a:endParaRPr lang="fr-FR" dirty="0">
              <a:effectLst/>
              <a:latin typeface="var( --e-global-typography-text-font-family )"/>
            </a:endParaRPr>
          </a:p>
          <a:p>
            <a:endParaRPr lang="fr-FR" dirty="0"/>
          </a:p>
        </p:txBody>
      </p:sp>
      <p:sp>
        <p:nvSpPr>
          <p:cNvPr id="4" name="Espace réservé du numéro de diapositive 3"/>
          <p:cNvSpPr>
            <a:spLocks noGrp="1"/>
          </p:cNvSpPr>
          <p:nvPr>
            <p:ph type="sldNum" sz="quarter" idx="5"/>
          </p:nvPr>
        </p:nvSpPr>
        <p:spPr/>
        <p:txBody>
          <a:bodyPr/>
          <a:lstStyle/>
          <a:p>
            <a:pPr rtl="0"/>
            <a:fld id="{5A226AB8-ACBE-42E6-92F5-667EDDCD9652}" type="slidenum">
              <a:rPr lang="fr-FR" noProof="0" smtClean="0"/>
              <a:t>28</a:t>
            </a:fld>
            <a:endParaRPr lang="fr-FR" noProof="0"/>
          </a:p>
        </p:txBody>
      </p:sp>
    </p:spTree>
    <p:extLst>
      <p:ext uri="{BB962C8B-B14F-4D97-AF65-F5344CB8AC3E}">
        <p14:creationId xmlns:p14="http://schemas.microsoft.com/office/powerpoint/2010/main" val="251783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A226AB8-ACBE-42E6-92F5-667EDDCD9652}" type="slidenum">
              <a:rPr lang="fr-FR" noProof="0" smtClean="0"/>
              <a:t>40</a:t>
            </a:fld>
            <a:endParaRPr lang="fr-FR" noProof="0"/>
          </a:p>
        </p:txBody>
      </p:sp>
    </p:spTree>
    <p:extLst>
      <p:ext uri="{BB962C8B-B14F-4D97-AF65-F5344CB8AC3E}">
        <p14:creationId xmlns:p14="http://schemas.microsoft.com/office/powerpoint/2010/main" val="14150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27/12/23 16h</a:t>
            </a:r>
          </a:p>
        </p:txBody>
      </p:sp>
      <p:sp>
        <p:nvSpPr>
          <p:cNvPr id="4" name="Espace réservé du numéro de diapositive 3"/>
          <p:cNvSpPr>
            <a:spLocks noGrp="1"/>
          </p:cNvSpPr>
          <p:nvPr>
            <p:ph type="sldNum" sz="quarter" idx="10"/>
          </p:nvPr>
        </p:nvSpPr>
        <p:spPr/>
        <p:txBody>
          <a:bodyPr/>
          <a:lstStyle/>
          <a:p>
            <a:pPr rtl="0"/>
            <a:fld id="{5A226AB8-ACBE-42E6-92F5-667EDDCD9652}" type="slidenum">
              <a:rPr lang="fr-FR" noProof="0" smtClean="0"/>
              <a:t>48</a:t>
            </a:fld>
            <a:endParaRPr lang="fr-FR" noProof="0"/>
          </a:p>
        </p:txBody>
      </p:sp>
    </p:spTree>
    <p:extLst>
      <p:ext uri="{BB962C8B-B14F-4D97-AF65-F5344CB8AC3E}">
        <p14:creationId xmlns:p14="http://schemas.microsoft.com/office/powerpoint/2010/main" val="1279183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26/12/23 16h</a:t>
            </a:r>
            <a:endParaRPr lang="fr-FR" dirty="0"/>
          </a:p>
        </p:txBody>
      </p:sp>
      <p:sp>
        <p:nvSpPr>
          <p:cNvPr id="4" name="Espace réservé du numéro de diapositive 3"/>
          <p:cNvSpPr>
            <a:spLocks noGrp="1"/>
          </p:cNvSpPr>
          <p:nvPr>
            <p:ph type="sldNum" sz="quarter" idx="10"/>
          </p:nvPr>
        </p:nvSpPr>
        <p:spPr/>
        <p:txBody>
          <a:bodyPr/>
          <a:lstStyle/>
          <a:p>
            <a:pPr rtl="0"/>
            <a:fld id="{5A226AB8-ACBE-42E6-92F5-667EDDCD9652}" type="slidenum">
              <a:rPr lang="fr-FR" noProof="0" smtClean="0"/>
              <a:t>61</a:t>
            </a:fld>
            <a:endParaRPr lang="fr-FR" noProof="0"/>
          </a:p>
        </p:txBody>
      </p:sp>
    </p:spTree>
    <p:extLst>
      <p:ext uri="{BB962C8B-B14F-4D97-AF65-F5344CB8AC3E}">
        <p14:creationId xmlns:p14="http://schemas.microsoft.com/office/powerpoint/2010/main" val="247549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rtl="0"/>
            <a:fld id="{5A226AB8-ACBE-42E6-92F5-667EDDCD9652}" type="slidenum">
              <a:rPr lang="fr-FR" noProof="0" smtClean="0"/>
              <a:t>71</a:t>
            </a:fld>
            <a:endParaRPr lang="fr-FR" noProof="0"/>
          </a:p>
        </p:txBody>
      </p:sp>
    </p:spTree>
    <p:extLst>
      <p:ext uri="{BB962C8B-B14F-4D97-AF65-F5344CB8AC3E}">
        <p14:creationId xmlns:p14="http://schemas.microsoft.com/office/powerpoint/2010/main" val="62467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1" dirty="0"/>
              <a:t>Exemple d’utilisation :</a:t>
            </a:r>
          </a:p>
          <a:p>
            <a:pPr>
              <a:buFont typeface="Arial" panose="020B0604020202020204" pitchFamily="34" charset="0"/>
              <a:buChar char="•"/>
            </a:pPr>
            <a:r>
              <a:rPr lang="fr-FR" b="1" dirty="0"/>
              <a:t>Secteur automobile :</a:t>
            </a:r>
            <a:endParaRPr lang="fr-FR" dirty="0"/>
          </a:p>
          <a:p>
            <a:pPr marL="742950" lvl="1" indent="-285750">
              <a:buFont typeface="Arial" panose="020B0604020202020204" pitchFamily="34" charset="0"/>
              <a:buChar char="•"/>
            </a:pPr>
            <a:r>
              <a:rPr lang="fr-FR" dirty="0"/>
              <a:t>L’ERP gère les stocks et les finances.</a:t>
            </a:r>
          </a:p>
          <a:p>
            <a:pPr marL="742950" lvl="1" indent="-285750">
              <a:buFont typeface="Arial" panose="020B0604020202020204" pitchFamily="34" charset="0"/>
              <a:buChar char="•"/>
            </a:pPr>
            <a:r>
              <a:rPr lang="fr-FR" dirty="0"/>
              <a:t>Le WMS gère l’entrepôt.</a:t>
            </a:r>
          </a:p>
          <a:p>
            <a:pPr marL="742950" lvl="1" indent="-285750">
              <a:buFont typeface="Arial" panose="020B0604020202020204" pitchFamily="34" charset="0"/>
              <a:buChar char="•"/>
            </a:pPr>
            <a:r>
              <a:rPr lang="fr-FR" dirty="0"/>
              <a:t>L’EAI connecte les deux pour synchroniser les niveaux de stock en temps réel</a:t>
            </a:r>
          </a:p>
        </p:txBody>
      </p:sp>
      <p:sp>
        <p:nvSpPr>
          <p:cNvPr id="4" name="Espace réservé du numéro de diapositive 3"/>
          <p:cNvSpPr>
            <a:spLocks noGrp="1"/>
          </p:cNvSpPr>
          <p:nvPr>
            <p:ph type="sldNum" sz="quarter" idx="5"/>
          </p:nvPr>
        </p:nvSpPr>
        <p:spPr/>
        <p:txBody>
          <a:bodyPr/>
          <a:lstStyle/>
          <a:p>
            <a:pPr rtl="0"/>
            <a:fld id="{5A226AB8-ACBE-42E6-92F5-667EDDCD9652}" type="slidenum">
              <a:rPr lang="fr-FR" noProof="0" smtClean="0"/>
              <a:t>78</a:t>
            </a:fld>
            <a:endParaRPr lang="fr-FR" noProof="0"/>
          </a:p>
        </p:txBody>
      </p:sp>
    </p:spTree>
    <p:extLst>
      <p:ext uri="{BB962C8B-B14F-4D97-AF65-F5344CB8AC3E}">
        <p14:creationId xmlns:p14="http://schemas.microsoft.com/office/powerpoint/2010/main" val="4024820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a:extLst>
              <a:ext uri="{FF2B5EF4-FFF2-40B4-BE49-F238E27FC236}">
                <a16:creationId xmlns:a16="http://schemas.microsoft.com/office/drawing/2014/main" id="{E67D0E03-CFD6-4610-88AC-17F03CE8E193}"/>
              </a:ext>
            </a:extLst>
          </p:cNvPr>
          <p:cNvSpPr>
            <a:spLocks noGrp="1"/>
          </p:cNvSpPr>
          <p:nvPr>
            <p:ph type="dt" sz="half" idx="10"/>
          </p:nvPr>
        </p:nvSpPr>
        <p:spPr/>
        <p:txBody>
          <a:bodyPr rtlCol="0"/>
          <a:lstStyle/>
          <a:p>
            <a:pPr rtl="0"/>
            <a:fld id="{B9EA6C26-9C57-4903-AE77-E191504283DF}" type="datetime1">
              <a:rPr lang="fr-FR" noProof="0" smtClean="0"/>
              <a:t>19/01/2025</a:t>
            </a:fld>
            <a:endParaRPr lang="fr-FR" noProof="0"/>
          </a:p>
        </p:txBody>
      </p:sp>
      <p:sp>
        <p:nvSpPr>
          <p:cNvPr id="6" name="Espace réservé du numéro de diapositive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6B1F3-61FB-4FDC-814D-EEC1C1FC370B}"/>
              </a:ext>
            </a:extLst>
          </p:cNvPr>
          <p:cNvSpPr>
            <a:spLocks noGrp="1"/>
          </p:cNvSpPr>
          <p:nvPr>
            <p:ph type="title"/>
          </p:nvPr>
        </p:nvSpPr>
        <p:spPr/>
        <p:txBody>
          <a:bodyPr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D52403B0-8D7F-4489-AB72-C346C8870138}"/>
              </a:ext>
            </a:extLst>
          </p:cNvPr>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1FC9304-E5BD-4F3E-ADB0-974FEBCDEAA7}"/>
              </a:ext>
            </a:extLst>
          </p:cNvPr>
          <p:cNvSpPr>
            <a:spLocks noGrp="1"/>
          </p:cNvSpPr>
          <p:nvPr>
            <p:ph type="dt" sz="half" idx="10"/>
          </p:nvPr>
        </p:nvSpPr>
        <p:spPr/>
        <p:txBody>
          <a:bodyPr rtlCol="0"/>
          <a:lstStyle/>
          <a:p>
            <a:pPr rtl="0"/>
            <a:fld id="{F80B6182-9DAD-43E7-A402-4D56D11CEDF5}" type="datetime1">
              <a:rPr lang="fr-FR" noProof="0" smtClean="0"/>
              <a:t>19/01/2025</a:t>
            </a:fld>
            <a:endParaRPr lang="fr-FR" noProof="0"/>
          </a:p>
        </p:txBody>
      </p:sp>
      <p:sp>
        <p:nvSpPr>
          <p:cNvPr id="6" name="Espace réservé du numéro de diapositive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5" name="ZoneTexte 4">
            <a:extLst>
              <a:ext uri="{FF2B5EF4-FFF2-40B4-BE49-F238E27FC236}">
                <a16:creationId xmlns:a16="http://schemas.microsoft.com/office/drawing/2014/main" id="{FE7D7F50-12E9-0194-569F-5B7198764A3B}"/>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54647491-5142-48CA-9664-F5082D450F38}"/>
              </a:ext>
            </a:extLst>
          </p:cNvPr>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594576D-BE01-4BB5-A9F4-7DE4814E6820}"/>
              </a:ext>
            </a:extLst>
          </p:cNvPr>
          <p:cNvSpPr>
            <a:spLocks noGrp="1"/>
          </p:cNvSpPr>
          <p:nvPr>
            <p:ph type="dt" sz="half" idx="10"/>
          </p:nvPr>
        </p:nvSpPr>
        <p:spPr/>
        <p:txBody>
          <a:bodyPr rtlCol="0"/>
          <a:lstStyle/>
          <a:p>
            <a:pPr rtl="0"/>
            <a:fld id="{28300B0B-2631-4D7B-AD03-0F59FD901AE4}" type="datetime1">
              <a:rPr lang="fr-FR" noProof="0" smtClean="0"/>
              <a:t>19/01/2025</a:t>
            </a:fld>
            <a:endParaRPr lang="fr-FR" noProof="0"/>
          </a:p>
        </p:txBody>
      </p:sp>
      <p:sp>
        <p:nvSpPr>
          <p:cNvPr id="6" name="Espace réservé du numéro de diapositive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5" name="ZoneTexte 4">
            <a:extLst>
              <a:ext uri="{FF2B5EF4-FFF2-40B4-BE49-F238E27FC236}">
                <a16:creationId xmlns:a16="http://schemas.microsoft.com/office/drawing/2014/main" id="{B3C64F62-08EE-2A2D-562C-7734A7D9723F}"/>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295166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a:extLst>
              <a:ext uri="{FF2B5EF4-FFF2-40B4-BE49-F238E27FC236}">
                <a16:creationId xmlns:a16="http://schemas.microsoft.com/office/drawing/2014/main" id="{E67D0E03-CFD6-4610-88AC-17F03CE8E193}"/>
              </a:ext>
            </a:extLst>
          </p:cNvPr>
          <p:cNvSpPr>
            <a:spLocks noGrp="1"/>
          </p:cNvSpPr>
          <p:nvPr>
            <p:ph type="dt" sz="half" idx="10"/>
          </p:nvPr>
        </p:nvSpPr>
        <p:spPr/>
        <p:txBody>
          <a:bodyPr rtlCol="0"/>
          <a:lstStyle/>
          <a:p>
            <a:pPr rtl="0"/>
            <a:fld id="{B9EA6C26-9C57-4903-AE77-E191504283DF}" type="datetime1">
              <a:rPr lang="fr-FR" noProof="0" smtClean="0"/>
              <a:t>19/01/2025</a:t>
            </a:fld>
            <a:endParaRPr lang="fr-FR" noProof="0"/>
          </a:p>
        </p:txBody>
      </p:sp>
      <p:sp>
        <p:nvSpPr>
          <p:cNvPr id="5" name="Espace réservé du pied de page 4">
            <a:extLst>
              <a:ext uri="{FF2B5EF4-FFF2-40B4-BE49-F238E27FC236}">
                <a16:creationId xmlns:a16="http://schemas.microsoft.com/office/drawing/2014/main" id="{1144536D-CBA9-4A34-85D3-481BD129E4E2}"/>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304706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C47AB-DC6F-40F0-B4FB-9C0850EE0A7C}"/>
              </a:ext>
            </a:extLst>
          </p:cNvPr>
          <p:cNvSpPr>
            <a:spLocks noGrp="1"/>
          </p:cNvSpPr>
          <p:nvPr>
            <p:ph type="title"/>
          </p:nvPr>
        </p:nvSpPr>
        <p:spPr/>
        <p:txBody>
          <a:bodyPr rtlCol="0">
            <a:normAutofit/>
          </a:bodyPr>
          <a:lstStyle>
            <a:lvl1pPr>
              <a:defRPr sz="4000" b="1">
                <a:solidFill>
                  <a:schemeClr val="accent5">
                    <a:lumMod val="75000"/>
                  </a:schemeClr>
                </a:solidFill>
              </a:defRPr>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AB0939C5-683A-4FDC-A8CF-5F35848AD687}"/>
              </a:ext>
            </a:extLst>
          </p:cNvPr>
          <p:cNvSpPr>
            <a:spLocks noGrp="1"/>
          </p:cNvSpPr>
          <p:nvPr>
            <p:ph idx="1" hasCustomPrompt="1"/>
          </p:nvPr>
        </p:nvSpPr>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8E1FB5F0-A7AB-4ACB-91A6-4B836F174335}"/>
              </a:ext>
            </a:extLst>
          </p:cNvPr>
          <p:cNvSpPr>
            <a:spLocks noGrp="1"/>
          </p:cNvSpPr>
          <p:nvPr>
            <p:ph type="dt" sz="half" idx="10"/>
          </p:nvPr>
        </p:nvSpPr>
        <p:spPr/>
        <p:txBody>
          <a:bodyPr rtlCol="0"/>
          <a:lstStyle/>
          <a:p>
            <a:pPr rtl="0"/>
            <a:fld id="{DB113045-75BA-49FC-B8DA-667A815F6AD8}" type="datetime1">
              <a:rPr lang="fr-FR" noProof="0" smtClean="0"/>
              <a:t>19/01/2025</a:t>
            </a:fld>
            <a:endParaRPr lang="fr-FR" noProof="0"/>
          </a:p>
        </p:txBody>
      </p:sp>
      <p:sp>
        <p:nvSpPr>
          <p:cNvPr id="5" name="Espace réservé du pied de page 4">
            <a:extLst>
              <a:ext uri="{FF2B5EF4-FFF2-40B4-BE49-F238E27FC236}">
                <a16:creationId xmlns:a16="http://schemas.microsoft.com/office/drawing/2014/main" id="{B01BCE02-CEFC-4D30-BBB0-23CE2CB5B319}"/>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3840270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45556B43-C1CB-4618-B91B-AAAEEB4015DA}"/>
              </a:ext>
            </a:extLst>
          </p:cNvPr>
          <p:cNvSpPr>
            <a:spLocks noGrp="1"/>
          </p:cNvSpPr>
          <p:nvPr>
            <p:ph type="dt" sz="half" idx="10"/>
          </p:nvPr>
        </p:nvSpPr>
        <p:spPr/>
        <p:txBody>
          <a:bodyPr rtlCol="0"/>
          <a:lstStyle/>
          <a:p>
            <a:pPr rtl="0"/>
            <a:fld id="{546A1B2E-6693-414F-9841-5863C42F39A1}" type="datetime1">
              <a:rPr lang="fr-FR" noProof="0" smtClean="0"/>
              <a:t>19/01/2025</a:t>
            </a:fld>
            <a:endParaRPr lang="fr-FR" noProof="0"/>
          </a:p>
        </p:txBody>
      </p:sp>
      <p:sp>
        <p:nvSpPr>
          <p:cNvPr id="5" name="Espace réservé du pied de page 4">
            <a:extLst>
              <a:ext uri="{FF2B5EF4-FFF2-40B4-BE49-F238E27FC236}">
                <a16:creationId xmlns:a16="http://schemas.microsoft.com/office/drawing/2014/main" id="{C1688E39-E80F-4C18-9C2A-69886B82214A}"/>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1230879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67B990-ED8C-4AAA-8241-C4881B1382A7}"/>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566612F2-9E33-44D3-80E2-578C5440A7C8}"/>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F8F7B21-660D-43B3-9151-B40C9ABCD717}"/>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C326A10-CB05-4418-9338-CB55A7059760}"/>
              </a:ext>
            </a:extLst>
          </p:cNvPr>
          <p:cNvSpPr>
            <a:spLocks noGrp="1"/>
          </p:cNvSpPr>
          <p:nvPr>
            <p:ph type="dt" sz="half" idx="10"/>
          </p:nvPr>
        </p:nvSpPr>
        <p:spPr/>
        <p:txBody>
          <a:bodyPr rtlCol="0"/>
          <a:lstStyle/>
          <a:p>
            <a:pPr rtl="0"/>
            <a:fld id="{EFC8C33D-8E2E-459B-AF90-253460469913}" type="datetime1">
              <a:rPr lang="fr-FR" noProof="0" smtClean="0"/>
              <a:t>19/01/2025</a:t>
            </a:fld>
            <a:endParaRPr lang="fr-FR" noProof="0"/>
          </a:p>
        </p:txBody>
      </p:sp>
      <p:sp>
        <p:nvSpPr>
          <p:cNvPr id="6" name="Espace réservé du pied de page 5">
            <a:extLst>
              <a:ext uri="{FF2B5EF4-FFF2-40B4-BE49-F238E27FC236}">
                <a16:creationId xmlns:a16="http://schemas.microsoft.com/office/drawing/2014/main" id="{06940335-9BE1-42D1-A30D-C3232BD3EE0C}"/>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238768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263866BA-F48C-4383-B119-81B349676192}"/>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C89F967-CBBC-414E-9DC3-136707A8D352}"/>
              </a:ext>
            </a:extLst>
          </p:cNvPr>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4B905A60-FBC4-40AC-9F71-0FAD9CD7A69C}"/>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F24F92BA-75D6-44F9-A1C8-BCFBF6FF6E03}"/>
              </a:ext>
            </a:extLst>
          </p:cNvPr>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AE93CDDC-3537-4692-BE83-87B2A82A7040}"/>
              </a:ext>
            </a:extLst>
          </p:cNvPr>
          <p:cNvSpPr>
            <a:spLocks noGrp="1"/>
          </p:cNvSpPr>
          <p:nvPr>
            <p:ph type="dt" sz="half" idx="10"/>
          </p:nvPr>
        </p:nvSpPr>
        <p:spPr/>
        <p:txBody>
          <a:bodyPr rtlCol="0"/>
          <a:lstStyle/>
          <a:p>
            <a:pPr rtl="0"/>
            <a:fld id="{C3660CFF-974F-4B0F-8CAA-FCC0F89E7460}" type="datetime1">
              <a:rPr lang="fr-FR" noProof="0" smtClean="0"/>
              <a:t>19/01/2025</a:t>
            </a:fld>
            <a:endParaRPr lang="fr-FR" noProof="0"/>
          </a:p>
        </p:txBody>
      </p:sp>
      <p:sp>
        <p:nvSpPr>
          <p:cNvPr id="8" name="Espace réservé du pied de page 7">
            <a:extLst>
              <a:ext uri="{FF2B5EF4-FFF2-40B4-BE49-F238E27FC236}">
                <a16:creationId xmlns:a16="http://schemas.microsoft.com/office/drawing/2014/main" id="{DF37B9E1-D5EA-4054-8D92-F930B36963A4}"/>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4224153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65FAF-B698-49B0-B197-FD64C97AFD0C}"/>
              </a:ext>
            </a:extLst>
          </p:cNvPr>
          <p:cNvSpPr>
            <a:spLocks noGrp="1"/>
          </p:cNvSpPr>
          <p:nvPr>
            <p:ph type="title"/>
          </p:nvPr>
        </p:nvSpPr>
        <p:spPr>
          <a:xfrm>
            <a:off x="548054" y="294787"/>
            <a:ext cx="10515600" cy="461352"/>
          </a:xfrm>
        </p:spPr>
        <p:txBody>
          <a:bodyPr rtlCol="0">
            <a:noAutofit/>
          </a:bodyPr>
          <a:lstStyle>
            <a:lvl1pPr>
              <a:defRPr sz="4000"/>
            </a:lvl1pPr>
          </a:lstStyle>
          <a:p>
            <a:pPr rtl="0"/>
            <a:r>
              <a:rPr lang="fr-FR" noProof="0" dirty="0"/>
              <a:t>Modifiez le style du titre</a:t>
            </a:r>
          </a:p>
        </p:txBody>
      </p:sp>
      <p:sp>
        <p:nvSpPr>
          <p:cNvPr id="3" name="Espace réservé de la date 2">
            <a:extLst>
              <a:ext uri="{FF2B5EF4-FFF2-40B4-BE49-F238E27FC236}">
                <a16:creationId xmlns:a16="http://schemas.microsoft.com/office/drawing/2014/main" id="{BD3E3F44-F1D6-40F7-9A7D-0542C4A9C58A}"/>
              </a:ext>
            </a:extLst>
          </p:cNvPr>
          <p:cNvSpPr>
            <a:spLocks noGrp="1"/>
          </p:cNvSpPr>
          <p:nvPr>
            <p:ph type="dt" sz="half" idx="10"/>
          </p:nvPr>
        </p:nvSpPr>
        <p:spPr/>
        <p:txBody>
          <a:bodyPr rtlCol="0"/>
          <a:lstStyle/>
          <a:p>
            <a:pPr rtl="0"/>
            <a:fld id="{F6160A66-7A6B-41C7-993D-06CDB82BA6E6}" type="datetime1">
              <a:rPr lang="fr-FR" noProof="0" smtClean="0"/>
              <a:t>19/01/2025</a:t>
            </a:fld>
            <a:endParaRPr lang="fr-FR" noProof="0"/>
          </a:p>
        </p:txBody>
      </p:sp>
      <p:sp>
        <p:nvSpPr>
          <p:cNvPr id="4" name="Espace réservé du pied de page 3">
            <a:extLst>
              <a:ext uri="{FF2B5EF4-FFF2-40B4-BE49-F238E27FC236}">
                <a16:creationId xmlns:a16="http://schemas.microsoft.com/office/drawing/2014/main" id="{0248CC28-3F4A-42A0-B211-4BA085ADCDBC}"/>
              </a:ext>
            </a:extLst>
          </p:cNvPr>
          <p:cNvSpPr>
            <a:spLocks noGrp="1"/>
          </p:cNvSpPr>
          <p:nvPr>
            <p:ph type="ftr" sz="quarter" idx="11"/>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113504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479C79D-3B8A-4FA9-BC4A-63E3EF10AA4E}"/>
              </a:ext>
            </a:extLst>
          </p:cNvPr>
          <p:cNvSpPr>
            <a:spLocks noGrp="1"/>
          </p:cNvSpPr>
          <p:nvPr>
            <p:ph type="dt" sz="half" idx="10"/>
          </p:nvPr>
        </p:nvSpPr>
        <p:spPr/>
        <p:txBody>
          <a:bodyPr rtlCol="0"/>
          <a:lstStyle/>
          <a:p>
            <a:pPr rtl="0"/>
            <a:fld id="{ACD1239B-222F-4485-B527-6BEE956E53DB}" type="datetime1">
              <a:rPr lang="fr-FR" noProof="0" smtClean="0"/>
              <a:t>19/01/2025</a:t>
            </a:fld>
            <a:endParaRPr lang="fr-FR" noProof="0"/>
          </a:p>
        </p:txBody>
      </p:sp>
      <p:sp>
        <p:nvSpPr>
          <p:cNvPr id="3" name="Espace réservé du pied de page 2">
            <a:extLst>
              <a:ext uri="{FF2B5EF4-FFF2-40B4-BE49-F238E27FC236}">
                <a16:creationId xmlns:a16="http://schemas.microsoft.com/office/drawing/2014/main" id="{E4730E35-44DB-4FED-9E24-5BBE5D9DA834}"/>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690131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305BC150-9914-4A82-84CF-B3708B97573A}"/>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144A7C02-9C7E-401F-BABE-D3028FF18CED}"/>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ED6080A-4623-4F4C-B5BF-7E9E7531FA72}"/>
              </a:ext>
            </a:extLst>
          </p:cNvPr>
          <p:cNvSpPr>
            <a:spLocks noGrp="1"/>
          </p:cNvSpPr>
          <p:nvPr>
            <p:ph type="dt" sz="half" idx="10"/>
          </p:nvPr>
        </p:nvSpPr>
        <p:spPr/>
        <p:txBody>
          <a:bodyPr rtlCol="0"/>
          <a:lstStyle/>
          <a:p>
            <a:pPr rtl="0"/>
            <a:fld id="{BF4DDADA-8413-40DC-8839-95ED535A6D2F}" type="datetime1">
              <a:rPr lang="fr-FR" noProof="0" smtClean="0"/>
              <a:t>19/01/2025</a:t>
            </a:fld>
            <a:endParaRPr lang="fr-FR" noProof="0"/>
          </a:p>
        </p:txBody>
      </p:sp>
      <p:sp>
        <p:nvSpPr>
          <p:cNvPr id="6" name="Espace réservé du pied de page 5">
            <a:extLst>
              <a:ext uri="{FF2B5EF4-FFF2-40B4-BE49-F238E27FC236}">
                <a16:creationId xmlns:a16="http://schemas.microsoft.com/office/drawing/2014/main" id="{319B1D15-0BD5-4F6E-A265-BD1F2F3613FA}"/>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176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C47AB-DC6F-40F0-B4FB-9C0850EE0A7C}"/>
              </a:ext>
            </a:extLst>
          </p:cNvPr>
          <p:cNvSpPr>
            <a:spLocks noGrp="1"/>
          </p:cNvSpPr>
          <p:nvPr>
            <p:ph type="title"/>
          </p:nvPr>
        </p:nvSpPr>
        <p:spPr/>
        <p:txBody>
          <a:bodyPr rtlCol="0">
            <a:normAutofit/>
          </a:bodyPr>
          <a:lstStyle>
            <a:lvl1pPr>
              <a:defRPr sz="4000" b="1">
                <a:solidFill>
                  <a:schemeClr val="accent5">
                    <a:lumMod val="75000"/>
                  </a:schemeClr>
                </a:solidFill>
              </a:defRPr>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AB0939C5-683A-4FDC-A8CF-5F35848AD687}"/>
              </a:ext>
            </a:extLst>
          </p:cNvPr>
          <p:cNvSpPr>
            <a:spLocks noGrp="1"/>
          </p:cNvSpPr>
          <p:nvPr>
            <p:ph idx="1" hasCustomPrompt="1"/>
          </p:nvPr>
        </p:nvSpPr>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8E1FB5F0-A7AB-4ACB-91A6-4B836F174335}"/>
              </a:ext>
            </a:extLst>
          </p:cNvPr>
          <p:cNvSpPr>
            <a:spLocks noGrp="1"/>
          </p:cNvSpPr>
          <p:nvPr>
            <p:ph type="dt" sz="half" idx="10"/>
          </p:nvPr>
        </p:nvSpPr>
        <p:spPr/>
        <p:txBody>
          <a:bodyPr rtlCol="0"/>
          <a:lstStyle/>
          <a:p>
            <a:pPr rtl="0"/>
            <a:fld id="{DB113045-75BA-49FC-B8DA-667A815F6AD8}" type="datetime1">
              <a:rPr lang="fr-FR" noProof="0" smtClean="0"/>
              <a:t>19/01/2025</a:t>
            </a:fld>
            <a:endParaRPr lang="fr-FR" noProof="0" dirty="0"/>
          </a:p>
        </p:txBody>
      </p:sp>
      <p:sp>
        <p:nvSpPr>
          <p:cNvPr id="6" name="Espace réservé du numéro de diapositive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5" name="Espace réservé de la date 3">
            <a:extLst>
              <a:ext uri="{FF2B5EF4-FFF2-40B4-BE49-F238E27FC236}">
                <a16:creationId xmlns:a16="http://schemas.microsoft.com/office/drawing/2014/main" id="{F8F4F796-5621-0D16-33B7-5CCA7F5D4B2E}"/>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00B0B-2631-4D7B-AD03-0F59FD901AE4}" type="datetime1">
              <a:rPr lang="fr-FR" smtClean="0"/>
              <a:pPr/>
              <a:t>19/01/2025</a:t>
            </a:fld>
            <a:endParaRPr lang="fr-FR"/>
          </a:p>
        </p:txBody>
      </p:sp>
      <p:sp>
        <p:nvSpPr>
          <p:cNvPr id="7" name="ZoneTexte 6">
            <a:extLst>
              <a:ext uri="{FF2B5EF4-FFF2-40B4-BE49-F238E27FC236}">
                <a16:creationId xmlns:a16="http://schemas.microsoft.com/office/drawing/2014/main" id="{672758D9-A0FF-29F3-4A63-32A8C0F18119}"/>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679804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7341CC3D-D32B-4629-85B8-E779A41050BA}"/>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0517242-BF08-4A5E-ABD7-483896CAE98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0B2B8E4-DF23-4701-B28A-B9E5700B31BD}"/>
              </a:ext>
            </a:extLst>
          </p:cNvPr>
          <p:cNvSpPr>
            <a:spLocks noGrp="1"/>
          </p:cNvSpPr>
          <p:nvPr>
            <p:ph type="dt" sz="half" idx="10"/>
          </p:nvPr>
        </p:nvSpPr>
        <p:spPr/>
        <p:txBody>
          <a:bodyPr rtlCol="0"/>
          <a:lstStyle/>
          <a:p>
            <a:pPr rtl="0"/>
            <a:fld id="{4965ADD9-85E7-452B-96B0-2A14879D53CE}" type="datetime1">
              <a:rPr lang="fr-FR" noProof="0" smtClean="0"/>
              <a:t>19/01/2025</a:t>
            </a:fld>
            <a:endParaRPr lang="fr-FR" noProof="0"/>
          </a:p>
        </p:txBody>
      </p:sp>
      <p:sp>
        <p:nvSpPr>
          <p:cNvPr id="6" name="Espace réservé du pied de page 5">
            <a:extLst>
              <a:ext uri="{FF2B5EF4-FFF2-40B4-BE49-F238E27FC236}">
                <a16:creationId xmlns:a16="http://schemas.microsoft.com/office/drawing/2014/main" id="{546DE909-4588-4CF5-B2FA-B76312433413}"/>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3027227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6B1F3-61FB-4FDC-814D-EEC1C1FC370B}"/>
              </a:ext>
            </a:extLst>
          </p:cNvPr>
          <p:cNvSpPr>
            <a:spLocks noGrp="1"/>
          </p:cNvSpPr>
          <p:nvPr>
            <p:ph type="title"/>
          </p:nvPr>
        </p:nvSpPr>
        <p:spPr/>
        <p:txBody>
          <a:bodyPr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D52403B0-8D7F-4489-AB72-C346C8870138}"/>
              </a:ext>
            </a:extLst>
          </p:cNvPr>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1FC9304-E5BD-4F3E-ADB0-974FEBCDEAA7}"/>
              </a:ext>
            </a:extLst>
          </p:cNvPr>
          <p:cNvSpPr>
            <a:spLocks noGrp="1"/>
          </p:cNvSpPr>
          <p:nvPr>
            <p:ph type="dt" sz="half" idx="10"/>
          </p:nvPr>
        </p:nvSpPr>
        <p:spPr/>
        <p:txBody>
          <a:bodyPr rtlCol="0"/>
          <a:lstStyle/>
          <a:p>
            <a:pPr rtl="0"/>
            <a:fld id="{F80B6182-9DAD-43E7-A402-4D56D11CEDF5}" type="datetime1">
              <a:rPr lang="fr-FR" noProof="0" smtClean="0"/>
              <a:t>19/01/2025</a:t>
            </a:fld>
            <a:endParaRPr lang="fr-FR" noProof="0"/>
          </a:p>
        </p:txBody>
      </p:sp>
      <p:sp>
        <p:nvSpPr>
          <p:cNvPr id="5" name="Espace réservé du pied de page 4">
            <a:extLst>
              <a:ext uri="{FF2B5EF4-FFF2-40B4-BE49-F238E27FC236}">
                <a16:creationId xmlns:a16="http://schemas.microsoft.com/office/drawing/2014/main" id="{C338AD29-D9CD-42D8-9604-C47996EE99A8}"/>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3494584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54647491-5142-48CA-9664-F5082D450F38}"/>
              </a:ext>
            </a:extLst>
          </p:cNvPr>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594576D-BE01-4BB5-A9F4-7DE4814E6820}"/>
              </a:ext>
            </a:extLst>
          </p:cNvPr>
          <p:cNvSpPr>
            <a:spLocks noGrp="1"/>
          </p:cNvSpPr>
          <p:nvPr>
            <p:ph type="dt" sz="half" idx="10"/>
          </p:nvPr>
        </p:nvSpPr>
        <p:spPr/>
        <p:txBody>
          <a:bodyPr rtlCol="0"/>
          <a:lstStyle/>
          <a:p>
            <a:pPr rtl="0"/>
            <a:fld id="{28300B0B-2631-4D7B-AD03-0F59FD901AE4}" type="datetime1">
              <a:rPr lang="fr-FR" noProof="0" smtClean="0"/>
              <a:t>19/01/2025</a:t>
            </a:fld>
            <a:endParaRPr lang="fr-FR" noProof="0"/>
          </a:p>
        </p:txBody>
      </p:sp>
      <p:sp>
        <p:nvSpPr>
          <p:cNvPr id="5" name="Espace réservé du pied de page 4">
            <a:extLst>
              <a:ext uri="{FF2B5EF4-FFF2-40B4-BE49-F238E27FC236}">
                <a16:creationId xmlns:a16="http://schemas.microsoft.com/office/drawing/2014/main" id="{5C10CA14-AD61-4101-9143-F7884378CAD7}"/>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Tree>
    <p:extLst>
      <p:ext uri="{BB962C8B-B14F-4D97-AF65-F5344CB8AC3E}">
        <p14:creationId xmlns:p14="http://schemas.microsoft.com/office/powerpoint/2010/main" val="274574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45556B43-C1CB-4618-B91B-AAAEEB4015DA}"/>
              </a:ext>
            </a:extLst>
          </p:cNvPr>
          <p:cNvSpPr>
            <a:spLocks noGrp="1"/>
          </p:cNvSpPr>
          <p:nvPr>
            <p:ph type="dt" sz="half" idx="10"/>
          </p:nvPr>
        </p:nvSpPr>
        <p:spPr/>
        <p:txBody>
          <a:bodyPr rtlCol="0"/>
          <a:lstStyle/>
          <a:p>
            <a:pPr rtl="0"/>
            <a:fld id="{546A1B2E-6693-414F-9841-5863C42F39A1}" type="datetime1">
              <a:rPr lang="fr-FR" noProof="0" smtClean="0"/>
              <a:t>19/01/2025</a:t>
            </a:fld>
            <a:endParaRPr lang="fr-FR" noProof="0"/>
          </a:p>
        </p:txBody>
      </p:sp>
      <p:sp>
        <p:nvSpPr>
          <p:cNvPr id="6" name="Espace réservé du numéro de diapositive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5" name="Espace réservé de la date 3">
            <a:extLst>
              <a:ext uri="{FF2B5EF4-FFF2-40B4-BE49-F238E27FC236}">
                <a16:creationId xmlns:a16="http://schemas.microsoft.com/office/drawing/2014/main" id="{339F431A-0A5B-4265-C0B5-E26D7A1E7CF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00B0B-2631-4D7B-AD03-0F59FD901AE4}" type="datetime1">
              <a:rPr lang="fr-FR" smtClean="0"/>
              <a:pPr/>
              <a:t>19/01/2025</a:t>
            </a:fld>
            <a:endParaRPr lang="fr-FR"/>
          </a:p>
        </p:txBody>
      </p:sp>
      <p:sp>
        <p:nvSpPr>
          <p:cNvPr id="7" name="ZoneTexte 6">
            <a:extLst>
              <a:ext uri="{FF2B5EF4-FFF2-40B4-BE49-F238E27FC236}">
                <a16:creationId xmlns:a16="http://schemas.microsoft.com/office/drawing/2014/main" id="{C6007347-4C67-9086-8661-5407B485E52B}"/>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67B990-ED8C-4AAA-8241-C4881B1382A7}"/>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566612F2-9E33-44D3-80E2-578C5440A7C8}"/>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F8F7B21-660D-43B3-9151-B40C9ABCD717}"/>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C326A10-CB05-4418-9338-CB55A7059760}"/>
              </a:ext>
            </a:extLst>
          </p:cNvPr>
          <p:cNvSpPr>
            <a:spLocks noGrp="1"/>
          </p:cNvSpPr>
          <p:nvPr>
            <p:ph type="dt" sz="half" idx="10"/>
          </p:nvPr>
        </p:nvSpPr>
        <p:spPr/>
        <p:txBody>
          <a:bodyPr rtlCol="0"/>
          <a:lstStyle/>
          <a:p>
            <a:pPr rtl="0"/>
            <a:fld id="{EFC8C33D-8E2E-459B-AF90-253460469913}" type="datetime1">
              <a:rPr lang="fr-FR" noProof="0" smtClean="0"/>
              <a:t>19/01/2025</a:t>
            </a:fld>
            <a:endParaRPr lang="fr-FR" noProof="0" dirty="0"/>
          </a:p>
        </p:txBody>
      </p:sp>
      <p:sp>
        <p:nvSpPr>
          <p:cNvPr id="7" name="Espace réservé du numéro de diapositive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6" name="Espace réservé de la date 3">
            <a:extLst>
              <a:ext uri="{FF2B5EF4-FFF2-40B4-BE49-F238E27FC236}">
                <a16:creationId xmlns:a16="http://schemas.microsoft.com/office/drawing/2014/main" id="{10387754-65EA-2D0D-639C-D9A5252B197F}"/>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00B0B-2631-4D7B-AD03-0F59FD901AE4}" type="datetime1">
              <a:rPr lang="fr-FR" smtClean="0"/>
              <a:pPr/>
              <a:t>19/01/2025</a:t>
            </a:fld>
            <a:endParaRPr lang="fr-FR"/>
          </a:p>
        </p:txBody>
      </p:sp>
      <p:sp>
        <p:nvSpPr>
          <p:cNvPr id="8" name="ZoneTexte 7">
            <a:extLst>
              <a:ext uri="{FF2B5EF4-FFF2-40B4-BE49-F238E27FC236}">
                <a16:creationId xmlns:a16="http://schemas.microsoft.com/office/drawing/2014/main" id="{0447EF59-C2D4-F374-5C67-C96455D41F9A}"/>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263866BA-F48C-4383-B119-81B349676192}"/>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C89F967-CBBC-414E-9DC3-136707A8D352}"/>
              </a:ext>
            </a:extLst>
          </p:cNvPr>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4B905A60-FBC4-40AC-9F71-0FAD9CD7A69C}"/>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F24F92BA-75D6-44F9-A1C8-BCFBF6FF6E03}"/>
              </a:ext>
            </a:extLst>
          </p:cNvPr>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AE93CDDC-3537-4692-BE83-87B2A82A7040}"/>
              </a:ext>
            </a:extLst>
          </p:cNvPr>
          <p:cNvSpPr>
            <a:spLocks noGrp="1"/>
          </p:cNvSpPr>
          <p:nvPr>
            <p:ph type="dt" sz="half" idx="10"/>
          </p:nvPr>
        </p:nvSpPr>
        <p:spPr/>
        <p:txBody>
          <a:bodyPr rtlCol="0"/>
          <a:lstStyle/>
          <a:p>
            <a:pPr rtl="0"/>
            <a:fld id="{C3660CFF-974F-4B0F-8CAA-FCC0F89E7460}" type="datetime1">
              <a:rPr lang="fr-FR" noProof="0" smtClean="0"/>
              <a:t>19/01/2025</a:t>
            </a:fld>
            <a:endParaRPr lang="fr-FR" noProof="0"/>
          </a:p>
        </p:txBody>
      </p:sp>
      <p:sp>
        <p:nvSpPr>
          <p:cNvPr id="9" name="Espace réservé du numéro de diapositive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8" name="Espace réservé de la date 3">
            <a:extLst>
              <a:ext uri="{FF2B5EF4-FFF2-40B4-BE49-F238E27FC236}">
                <a16:creationId xmlns:a16="http://schemas.microsoft.com/office/drawing/2014/main" id="{26E50458-78A1-E871-0EF5-95F87909E4D3}"/>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00B0B-2631-4D7B-AD03-0F59FD901AE4}" type="datetime1">
              <a:rPr lang="fr-FR" smtClean="0"/>
              <a:pPr/>
              <a:t>19/01/2025</a:t>
            </a:fld>
            <a:endParaRPr lang="fr-FR"/>
          </a:p>
        </p:txBody>
      </p:sp>
      <p:sp>
        <p:nvSpPr>
          <p:cNvPr id="10" name="ZoneTexte 9">
            <a:extLst>
              <a:ext uri="{FF2B5EF4-FFF2-40B4-BE49-F238E27FC236}">
                <a16:creationId xmlns:a16="http://schemas.microsoft.com/office/drawing/2014/main" id="{05762C47-A4FD-979F-C6E3-000824A2FCDC}"/>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65FAF-B698-49B0-B197-FD64C97AFD0C}"/>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BD3E3F44-F1D6-40F7-9A7D-0542C4A9C58A}"/>
              </a:ext>
            </a:extLst>
          </p:cNvPr>
          <p:cNvSpPr>
            <a:spLocks noGrp="1"/>
          </p:cNvSpPr>
          <p:nvPr>
            <p:ph type="dt" sz="half" idx="10"/>
          </p:nvPr>
        </p:nvSpPr>
        <p:spPr/>
        <p:txBody>
          <a:bodyPr rtlCol="0"/>
          <a:lstStyle/>
          <a:p>
            <a:pPr rtl="0"/>
            <a:fld id="{F6160A66-7A6B-41C7-993D-06CDB82BA6E6}"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4" name="Espace réservé de la date 3">
            <a:extLst>
              <a:ext uri="{FF2B5EF4-FFF2-40B4-BE49-F238E27FC236}">
                <a16:creationId xmlns:a16="http://schemas.microsoft.com/office/drawing/2014/main" id="{A7F56EE7-C538-5B42-5105-8615577D53FA}"/>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00B0B-2631-4D7B-AD03-0F59FD901AE4}" type="datetime1">
              <a:rPr lang="fr-FR" smtClean="0"/>
              <a:pPr/>
              <a:t>19/01/2025</a:t>
            </a:fld>
            <a:endParaRPr lang="fr-FR"/>
          </a:p>
        </p:txBody>
      </p:sp>
      <p:sp>
        <p:nvSpPr>
          <p:cNvPr id="6" name="ZoneTexte 5">
            <a:extLst>
              <a:ext uri="{FF2B5EF4-FFF2-40B4-BE49-F238E27FC236}">
                <a16:creationId xmlns:a16="http://schemas.microsoft.com/office/drawing/2014/main" id="{F658826E-5892-3CF8-693A-41D5ADD8A436}"/>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479C79D-3B8A-4FA9-BC4A-63E3EF10AA4E}"/>
              </a:ext>
            </a:extLst>
          </p:cNvPr>
          <p:cNvSpPr>
            <a:spLocks noGrp="1"/>
          </p:cNvSpPr>
          <p:nvPr>
            <p:ph type="dt" sz="half" idx="10"/>
          </p:nvPr>
        </p:nvSpPr>
        <p:spPr/>
        <p:txBody>
          <a:bodyPr rtlCol="0"/>
          <a:lstStyle/>
          <a:p>
            <a:pPr rtl="0"/>
            <a:fld id="{ACD1239B-222F-4485-B527-6BEE956E53DB}"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5" name="ZoneTexte 4">
            <a:extLst>
              <a:ext uri="{FF2B5EF4-FFF2-40B4-BE49-F238E27FC236}">
                <a16:creationId xmlns:a16="http://schemas.microsoft.com/office/drawing/2014/main" id="{E9F7F375-3029-44F5-9705-48E7BB66FC1B}"/>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305BC150-9914-4A82-84CF-B3708B97573A}"/>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144A7C02-9C7E-401F-BABE-D3028FF18CED}"/>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ED6080A-4623-4F4C-B5BF-7E9E7531FA72}"/>
              </a:ext>
            </a:extLst>
          </p:cNvPr>
          <p:cNvSpPr>
            <a:spLocks noGrp="1"/>
          </p:cNvSpPr>
          <p:nvPr>
            <p:ph type="dt" sz="half" idx="10"/>
          </p:nvPr>
        </p:nvSpPr>
        <p:spPr/>
        <p:txBody>
          <a:bodyPr rtlCol="0"/>
          <a:lstStyle/>
          <a:p>
            <a:pPr rtl="0"/>
            <a:fld id="{BF4DDADA-8413-40DC-8839-95ED535A6D2F}" type="datetime1">
              <a:rPr lang="fr-FR" noProof="0" smtClean="0"/>
              <a:t>19/01/2025</a:t>
            </a:fld>
            <a:endParaRPr lang="fr-FR" noProof="0"/>
          </a:p>
        </p:txBody>
      </p:sp>
      <p:sp>
        <p:nvSpPr>
          <p:cNvPr id="7" name="Espace réservé du numéro de diapositive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6" name="ZoneTexte 5">
            <a:extLst>
              <a:ext uri="{FF2B5EF4-FFF2-40B4-BE49-F238E27FC236}">
                <a16:creationId xmlns:a16="http://schemas.microsoft.com/office/drawing/2014/main" id="{23059ECC-2E8F-BEBB-3C82-F879B5BCFE5E}"/>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7341CC3D-D32B-4629-85B8-E779A41050BA}"/>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0517242-BF08-4A5E-ABD7-483896CAE98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0B2B8E4-DF23-4701-B28A-B9E5700B31BD}"/>
              </a:ext>
            </a:extLst>
          </p:cNvPr>
          <p:cNvSpPr>
            <a:spLocks noGrp="1"/>
          </p:cNvSpPr>
          <p:nvPr>
            <p:ph type="dt" sz="half" idx="10"/>
          </p:nvPr>
        </p:nvSpPr>
        <p:spPr/>
        <p:txBody>
          <a:bodyPr rtlCol="0"/>
          <a:lstStyle/>
          <a:p>
            <a:pPr rtl="0"/>
            <a:fld id="{4965ADD9-85E7-452B-96B0-2A14879D53CE}" type="datetime1">
              <a:rPr lang="fr-FR" noProof="0" smtClean="0"/>
              <a:t>19/01/2025</a:t>
            </a:fld>
            <a:endParaRPr lang="fr-FR" noProof="0"/>
          </a:p>
        </p:txBody>
      </p:sp>
      <p:sp>
        <p:nvSpPr>
          <p:cNvPr id="7" name="Espace réservé du numéro de diapositive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rtlCol="0"/>
          <a:lstStyle/>
          <a:p>
            <a:pPr rtl="0"/>
            <a:fld id="{5A4A7955-6230-48B4-BD8B-A7C460F75945}" type="slidenum">
              <a:rPr lang="fr-FR" noProof="0" smtClean="0"/>
              <a:t>‹#›</a:t>
            </a:fld>
            <a:endParaRPr lang="fr-FR" noProof="0"/>
          </a:p>
        </p:txBody>
      </p:sp>
      <p:sp>
        <p:nvSpPr>
          <p:cNvPr id="6" name="ZoneTexte 5">
            <a:extLst>
              <a:ext uri="{FF2B5EF4-FFF2-40B4-BE49-F238E27FC236}">
                <a16:creationId xmlns:a16="http://schemas.microsoft.com/office/drawing/2014/main" id="{82783632-A0E5-7CFD-61B6-48733CF005F6}"/>
              </a:ext>
            </a:extLst>
          </p:cNvPr>
          <p:cNvSpPr txBox="1"/>
          <p:nvPr userDrawn="1"/>
        </p:nvSpPr>
        <p:spPr>
          <a:xfrm>
            <a:off x="1996661" y="6391578"/>
            <a:ext cx="1338470" cy="276999"/>
          </a:xfrm>
          <a:prstGeom prst="rect">
            <a:avLst/>
          </a:prstGeom>
          <a:noFill/>
        </p:spPr>
        <p:txBody>
          <a:bodyPr wrap="square">
            <a:spAutoFit/>
          </a:bodyPr>
          <a:lstStyle/>
          <a:p>
            <a:pPr algn="r" rtl="0"/>
            <a:r>
              <a:rPr lang="fr-FR" sz="1200" dirty="0">
                <a:solidFill>
                  <a:schemeClr val="tx1">
                    <a:lumMod val="50000"/>
                    <a:lumOff val="50000"/>
                  </a:schemeClr>
                </a:solidFill>
              </a:rPr>
              <a:t>| M. AIT DAOUD</a:t>
            </a:r>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57F48F1-947C-498B-A912-2C1742B9B076}" type="datetime1">
              <a:rPr lang="fr-FR" noProof="0" smtClean="0"/>
              <a:t>19/01/2025</a:t>
            </a:fld>
            <a:endParaRPr lang="fr-FR" noProof="0" dirty="0"/>
          </a:p>
        </p:txBody>
      </p:sp>
      <p:sp>
        <p:nvSpPr>
          <p:cNvPr id="6" name="Espace réservé du numéro de diapositive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A4A7955-6230-48B4-BD8B-A7C460F75945}" type="slidenum">
              <a:rPr lang="fr-FR" noProof="0" smtClean="0"/>
              <a:t>‹#›</a:t>
            </a:fld>
            <a:endParaRPr lang="fr-FR" noProof="0"/>
          </a:p>
        </p:txBody>
      </p:sp>
      <p:sp>
        <p:nvSpPr>
          <p:cNvPr id="9" name="ZoneTexte 8"/>
          <p:cNvSpPr txBox="1"/>
          <p:nvPr userDrawn="1"/>
        </p:nvSpPr>
        <p:spPr>
          <a:xfrm>
            <a:off x="1600199" y="6400412"/>
            <a:ext cx="782515" cy="276999"/>
          </a:xfrm>
          <a:prstGeom prst="rect">
            <a:avLst/>
          </a:prstGeom>
          <a:noFill/>
        </p:spPr>
        <p:txBody>
          <a:bodyPr wrap="square" rtlCol="0">
            <a:spAutoFit/>
          </a:bodyPr>
          <a:lstStyle/>
          <a:p>
            <a:r>
              <a:rPr lang="fr-FR" sz="1200" kern="1200" dirty="0">
                <a:solidFill>
                  <a:schemeClr val="tx1">
                    <a:tint val="75000"/>
                  </a:schemeClr>
                </a:solidFill>
                <a:latin typeface="+mn-lt"/>
                <a:ea typeface="+mn-ea"/>
                <a:cs typeface="+mn-cs"/>
              </a:rPr>
              <a:t>| A.DAIF</a:t>
            </a:r>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57F48F1-947C-498B-A912-2C1742B9B076}" type="datetime1">
              <a:rPr lang="fr-FR" noProof="0" smtClean="0"/>
              <a:t>19/01/2025</a:t>
            </a:fld>
            <a:endParaRPr lang="fr-FR" noProof="0" dirty="0"/>
          </a:p>
        </p:txBody>
      </p:sp>
      <p:sp>
        <p:nvSpPr>
          <p:cNvPr id="5" name="Espace réservé du pied de page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A4A7955-6230-48B4-BD8B-A7C460F75945}" type="slidenum">
              <a:rPr lang="fr-FR" noProof="0" smtClean="0"/>
              <a:t>‹#›</a:t>
            </a:fld>
            <a:endParaRPr lang="fr-FR" noProof="0"/>
          </a:p>
        </p:txBody>
      </p:sp>
      <p:sp>
        <p:nvSpPr>
          <p:cNvPr id="7" name="ZoneTexte 6"/>
          <p:cNvSpPr txBox="1"/>
          <p:nvPr userDrawn="1"/>
        </p:nvSpPr>
        <p:spPr>
          <a:xfrm>
            <a:off x="1584960" y="6400412"/>
            <a:ext cx="1717040" cy="276999"/>
          </a:xfrm>
          <a:prstGeom prst="rect">
            <a:avLst/>
          </a:prstGeom>
          <a:noFill/>
        </p:spPr>
        <p:txBody>
          <a:bodyPr wrap="square" rtlCol="0">
            <a:spAutoFit/>
          </a:bodyPr>
          <a:lstStyle/>
          <a:p>
            <a:r>
              <a:rPr lang="fr-FR" sz="1200" kern="1200" dirty="0">
                <a:solidFill>
                  <a:schemeClr val="tx1">
                    <a:tint val="75000"/>
                  </a:schemeClr>
                </a:solidFill>
                <a:latin typeface="+mn-lt"/>
                <a:ea typeface="+mn-ea"/>
                <a:cs typeface="+mn-cs"/>
              </a:rPr>
              <a:t>| A.DAIF</a:t>
            </a:r>
          </a:p>
        </p:txBody>
      </p:sp>
    </p:spTree>
    <p:extLst>
      <p:ext uri="{BB962C8B-B14F-4D97-AF65-F5344CB8AC3E}">
        <p14:creationId xmlns:p14="http://schemas.microsoft.com/office/powerpoint/2010/main" val="2326377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hyperlink" Target="https://24slides.com/?utm_campaign=mp&amp;utm_medium=ppt&amp;utm_source=pptlink&amp;utm_content=&amp;utm_term=" TargetMode="External"/><Relationship Id="rId5" Type="http://schemas.openxmlformats.org/officeDocument/2006/relationships/tags" Target="../tags/tag5.xml"/><Relationship Id="rId10" Type="http://schemas.microsoft.com/office/2007/relationships/hdphoto" Target="../media/hdphoto1.wdp"/><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Layout" Target="../slideLayouts/slideLayout2.xml"/><Relationship Id="rId4" Type="http://schemas.openxmlformats.org/officeDocument/2006/relationships/tags" Target="../tags/tag47.xml"/></Relationships>
</file>

<file path=ppt/slides/_rels/slide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Layout" Target="../slideLayouts/slideLayout2.xml"/><Relationship Id="rId4" Type="http://schemas.openxmlformats.org/officeDocument/2006/relationships/tags" Target="../tags/tag51.xml"/></Relationships>
</file>

<file path=ppt/slides/_rels/slide1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Layout" Target="../slideLayouts/slideLayout2.xml"/><Relationship Id="rId4" Type="http://schemas.openxmlformats.org/officeDocument/2006/relationships/tags" Target="../tags/tag5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2.xml"/><Relationship Id="rId4" Type="http://schemas.openxmlformats.org/officeDocument/2006/relationships/tags" Target="../tags/tag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5" Type="http://schemas.openxmlformats.org/officeDocument/2006/relationships/tags" Target="../tags/tag20.xml"/><Relationship Id="rId4" Type="http://schemas.openxmlformats.org/officeDocument/2006/relationships/tags" Target="../tags/tag1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Layout" Target="../slideLayouts/slideLayout2.xml"/><Relationship Id="rId4" Type="http://schemas.openxmlformats.org/officeDocument/2006/relationships/tags" Target="../tags/tag2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5" Type="http://schemas.openxmlformats.org/officeDocument/2006/relationships/tags" Target="../tags/tag29.xml"/><Relationship Id="rId4" Type="http://schemas.openxmlformats.org/officeDocument/2006/relationships/tags" Target="../tags/tag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7.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5" Type="http://schemas.openxmlformats.org/officeDocument/2006/relationships/tags" Target="../tags/tag34.xml"/><Relationship Id="rId4" Type="http://schemas.openxmlformats.org/officeDocument/2006/relationships/tags" Target="../tags/tag33.xml"/></Relationships>
</file>

<file path=ppt/slides/_rels/slide7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tags" Target="../tags/tag66.xml"/><Relationship Id="rId7" Type="http://schemas.openxmlformats.org/officeDocument/2006/relationships/diagramLayout" Target="../diagrams/layout3.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diagramData" Target="../diagrams/data3.xml"/><Relationship Id="rId5" Type="http://schemas.openxmlformats.org/officeDocument/2006/relationships/notesSlide" Target="../notesSlides/notesSlide7.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tags" Target="../tags/tag69.xml"/><Relationship Id="rId7" Type="http://schemas.openxmlformats.org/officeDocument/2006/relationships/diagramQuickStyle" Target="../diagrams/quickStyle4.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slideLayout" Target="../slideLayouts/slideLayout2.xml"/><Relationship Id="rId9" Type="http://schemas.microsoft.com/office/2007/relationships/diagramDrawing" Target="../diagrams/drawing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2.xml"/><Relationship Id="rId5" Type="http://schemas.openxmlformats.org/officeDocument/2006/relationships/tags" Target="../tags/tag39.xml"/><Relationship Id="rId4" Type="http://schemas.openxmlformats.org/officeDocument/2006/relationships/tags" Target="../tags/tag38.xml"/></Relationships>
</file>

<file path=ppt/slides/_rels/slide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Layout" Target="../slideLayouts/slideLayout2.xml"/><Relationship Id="rId4"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custDataLst>
              <p:tags r:id="rId1"/>
            </p:custDataLst>
          </p:nvPr>
        </p:nvPicPr>
        <p:blipFill rotWithShape="1">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custDataLst>
              <p:tags r:id="rId2"/>
            </p:custDataLst>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Rectangle 6">
            <a:hlinkClick r:id="rId11"/>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custDataLst>
              <p:tags r:id="rId3"/>
            </p:custDataLst>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Zone de texte 7">
            <a:extLst>
              <a:ext uri="{FF2B5EF4-FFF2-40B4-BE49-F238E27FC236}">
                <a16:creationId xmlns:a16="http://schemas.microsoft.com/office/drawing/2014/main" id="{3DC4CCBA-12AD-4433-A381-A03661E3D927}"/>
              </a:ext>
            </a:extLst>
          </p:cNvPr>
          <p:cNvSpPr txBox="1"/>
          <p:nvPr>
            <p:custDataLst>
              <p:tags r:id="rId4"/>
            </p:custDataLst>
          </p:nvPr>
        </p:nvSpPr>
        <p:spPr>
          <a:xfrm>
            <a:off x="781507" y="2465369"/>
            <a:ext cx="5786662" cy="1415772"/>
          </a:xfrm>
          <a:prstGeom prst="rect">
            <a:avLst/>
          </a:prstGeom>
          <a:noFill/>
        </p:spPr>
        <p:txBody>
          <a:bodyPr wrap="square" lIns="0" tIns="0" rIns="0" bIns="0" rtlCol="0" anchor="ctr">
            <a:spAutoFit/>
          </a:bodyPr>
          <a:lstStyle/>
          <a:p>
            <a:pPr rtl="0"/>
            <a:r>
              <a:rPr lang="fr-FR" sz="6000" b="1" dirty="0">
                <a:solidFill>
                  <a:schemeClr val="bg1"/>
                </a:solidFill>
                <a:latin typeface="+mj-lt"/>
              </a:rPr>
              <a:t>L’ERP</a:t>
            </a:r>
          </a:p>
          <a:p>
            <a:pPr rtl="0"/>
            <a:r>
              <a:rPr lang="fr-FR" sz="3200" dirty="0">
                <a:solidFill>
                  <a:schemeClr val="bg1"/>
                </a:solidFill>
                <a:latin typeface="+mj-lt"/>
              </a:rPr>
              <a:t>Révision</a:t>
            </a:r>
          </a:p>
        </p:txBody>
      </p:sp>
      <p:sp>
        <p:nvSpPr>
          <p:cNvPr id="9" name="Zone de texte 8">
            <a:extLst>
              <a:ext uri="{FF2B5EF4-FFF2-40B4-BE49-F238E27FC236}">
                <a16:creationId xmlns:a16="http://schemas.microsoft.com/office/drawing/2014/main" id="{7EAEBA89-B616-43ED-A91E-61105E1C9DD6}"/>
              </a:ext>
            </a:extLst>
          </p:cNvPr>
          <p:cNvSpPr txBox="1"/>
          <p:nvPr>
            <p:custDataLst>
              <p:tags r:id="rId5"/>
            </p:custDataLst>
          </p:nvPr>
        </p:nvSpPr>
        <p:spPr>
          <a:xfrm>
            <a:off x="781507" y="4161795"/>
            <a:ext cx="5786662" cy="492443"/>
          </a:xfrm>
          <a:prstGeom prst="rect">
            <a:avLst/>
          </a:prstGeom>
          <a:noFill/>
        </p:spPr>
        <p:txBody>
          <a:bodyPr wrap="square" lIns="0" tIns="0" rIns="0" bIns="0" rtlCol="0">
            <a:spAutoFit/>
          </a:bodyPr>
          <a:lstStyle/>
          <a:p>
            <a:pPr algn="r" rtl="0"/>
            <a:r>
              <a:rPr lang="fr-FR" sz="1600" dirty="0">
                <a:solidFill>
                  <a:schemeClr val="bg1"/>
                </a:solidFill>
              </a:rPr>
              <a:t>A.DAIF</a:t>
            </a:r>
          </a:p>
          <a:p>
            <a:pPr algn="r" rtl="0"/>
            <a:r>
              <a:rPr lang="fr-FR" sz="1600" dirty="0">
                <a:solidFill>
                  <a:schemeClr val="bg1"/>
                </a:solidFill>
              </a:rPr>
              <a:t>M. AIT DAOUD</a:t>
            </a:r>
          </a:p>
        </p:txBody>
      </p:sp>
      <p:sp>
        <p:nvSpPr>
          <p:cNvPr id="2" name="Titre 1" hidden="1">
            <a:extLst>
              <a:ext uri="{FF2B5EF4-FFF2-40B4-BE49-F238E27FC236}">
                <a16:creationId xmlns:a16="http://schemas.microsoft.com/office/drawing/2014/main" id="{BAC4DC87-4412-47EA-869B-E290F40E52AD}"/>
              </a:ext>
            </a:extLst>
          </p:cNvPr>
          <p:cNvSpPr>
            <a:spLocks noGrp="1"/>
          </p:cNvSpPr>
          <p:nvPr>
            <p:ph type="title" idx="4294967295"/>
            <p:custDataLst>
              <p:tags r:id="rId6"/>
            </p:custDataLst>
          </p:nvPr>
        </p:nvSpPr>
        <p:spPr>
          <a:xfrm>
            <a:off x="0" y="365125"/>
            <a:ext cx="10515600" cy="1325563"/>
          </a:xfrm>
        </p:spPr>
        <p:txBody>
          <a:bodyPr rtlCol="0"/>
          <a:lstStyle/>
          <a:p>
            <a:pPr rtl="0"/>
            <a:r>
              <a:rPr lang="fr-FR" dirty="0"/>
              <a:t>Page</a:t>
            </a:r>
            <a:r>
              <a:rPr lang="fr-FR" baseline="0" dirty="0"/>
              <a:t> de Garde</a:t>
            </a:r>
            <a:endParaRPr lang="fr-FR" dirty="0"/>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Classification des entreprises</a:t>
            </a:r>
          </a:p>
        </p:txBody>
      </p:sp>
      <p:sp>
        <p:nvSpPr>
          <p:cNvPr id="3" name="Espace réservé du contenu 2"/>
          <p:cNvSpPr>
            <a:spLocks noGrp="1"/>
          </p:cNvSpPr>
          <p:nvPr>
            <p:ph idx="1"/>
            <p:custDataLst>
              <p:tags r:id="rId2"/>
            </p:custDataLst>
          </p:nvPr>
        </p:nvSpPr>
        <p:spPr/>
        <p:txBody>
          <a:bodyPr/>
          <a:lstStyle/>
          <a:p>
            <a:pPr marL="0" indent="0">
              <a:buNone/>
            </a:pPr>
            <a:r>
              <a:rPr lang="fr-FR" b="1" dirty="0"/>
              <a:t>Critère Dimensionnel</a:t>
            </a:r>
            <a:endParaRPr lang="fr-FR" dirty="0"/>
          </a:p>
          <a:p>
            <a:r>
              <a:rPr lang="fr-FR" sz="2000" dirty="0"/>
              <a:t>Selon l’effectif: critères de mesure de la taille conduit à distinguer:</a:t>
            </a:r>
          </a:p>
          <a:p>
            <a:endParaRPr lang="fr-FR" sz="2000" dirty="0"/>
          </a:p>
          <a:p>
            <a:r>
              <a:rPr lang="fr-FR" sz="2000" dirty="0"/>
              <a:t>Selon le chiffre d’affaires et la VA dégagée : Le code des « investissement industriels » de 1983 considère comme PME toute entreprises dont le CA ne dépasse pas 7,5 millions de dirhams. </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10</a:t>
            </a:fld>
            <a:endParaRPr lang="fr-FR" noProof="0"/>
          </a:p>
        </p:txBody>
      </p:sp>
    </p:spTree>
    <p:extLst>
      <p:ext uri="{BB962C8B-B14F-4D97-AF65-F5344CB8AC3E}">
        <p14:creationId xmlns:p14="http://schemas.microsoft.com/office/powerpoint/2010/main" val="390214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Classification des entreprises</a:t>
            </a:r>
          </a:p>
        </p:txBody>
      </p:sp>
      <p:sp>
        <p:nvSpPr>
          <p:cNvPr id="3" name="Espace réservé du contenu 2"/>
          <p:cNvSpPr>
            <a:spLocks noGrp="1"/>
          </p:cNvSpPr>
          <p:nvPr>
            <p:ph idx="1"/>
            <p:custDataLst>
              <p:tags r:id="rId2"/>
            </p:custDataLst>
          </p:nvPr>
        </p:nvSpPr>
        <p:spPr/>
        <p:txBody>
          <a:bodyPr/>
          <a:lstStyle/>
          <a:p>
            <a:pPr marL="0" indent="0">
              <a:buNone/>
            </a:pPr>
            <a:r>
              <a:rPr lang="fr-FR" b="1" dirty="0"/>
              <a:t>Critère Economique: classification sectorielle</a:t>
            </a:r>
          </a:p>
          <a:p>
            <a:r>
              <a:rPr lang="fr-FR" b="1" dirty="0"/>
              <a:t>Primaire</a:t>
            </a:r>
            <a:r>
              <a:rPr lang="fr-FR" dirty="0"/>
              <a:t> : </a:t>
            </a:r>
            <a:r>
              <a:rPr lang="fr-FR" sz="2000" dirty="0"/>
              <a:t>regroupe toutes les entreprises utilisant principalement le facteur naturel (l’agriculture, 	la pêche, l’élevage, …)</a:t>
            </a:r>
          </a:p>
          <a:p>
            <a:r>
              <a:rPr lang="fr-FR" b="1" dirty="0"/>
              <a:t>Secondaire</a:t>
            </a:r>
            <a:r>
              <a:rPr lang="fr-FR" dirty="0"/>
              <a:t> : </a:t>
            </a:r>
            <a:r>
              <a:rPr lang="fr-FR" sz="2000" dirty="0"/>
              <a:t>regroupe toutes les entreprises qui font la transformation de la matière première en 	produit finis (toutes les entreprises industrielles)</a:t>
            </a:r>
          </a:p>
          <a:p>
            <a:r>
              <a:rPr lang="fr-FR" b="1" dirty="0"/>
              <a:t>Tertiaire</a:t>
            </a:r>
            <a:r>
              <a:rPr lang="fr-FR" dirty="0"/>
              <a:t> : </a:t>
            </a:r>
            <a:r>
              <a:rPr lang="fr-FR" sz="2000" dirty="0"/>
              <a:t>regroupe toutes les entreprises prestataires de service, généralement se sont les 	entreprises ayant l’activité commerciale.</a:t>
            </a:r>
          </a:p>
          <a:p>
            <a:r>
              <a:rPr lang="fr-FR" b="1" dirty="0"/>
              <a:t>Quaternaire</a:t>
            </a:r>
            <a:r>
              <a:rPr lang="fr-FR" dirty="0"/>
              <a:t> : </a:t>
            </a:r>
            <a:r>
              <a:rPr lang="fr-FR" sz="2000" dirty="0"/>
              <a:t>regroupe toutes les entreprises de nouvelle technologie.</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11</a:t>
            </a:fld>
            <a:endParaRPr lang="fr-FR" noProof="0"/>
          </a:p>
        </p:txBody>
      </p:sp>
    </p:spTree>
    <p:extLst>
      <p:ext uri="{BB962C8B-B14F-4D97-AF65-F5344CB8AC3E}">
        <p14:creationId xmlns:p14="http://schemas.microsoft.com/office/powerpoint/2010/main" val="1024020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Classification des entreprises</a:t>
            </a:r>
          </a:p>
        </p:txBody>
      </p:sp>
      <p:sp>
        <p:nvSpPr>
          <p:cNvPr id="3" name="Espace réservé du contenu 2"/>
          <p:cNvSpPr>
            <a:spLocks noGrp="1"/>
          </p:cNvSpPr>
          <p:nvPr>
            <p:ph idx="1"/>
            <p:custDataLst>
              <p:tags r:id="rId2"/>
            </p:custDataLst>
          </p:nvPr>
        </p:nvSpPr>
        <p:spPr/>
        <p:txBody>
          <a:bodyPr>
            <a:normAutofit fontScale="92500" lnSpcReduction="10000"/>
          </a:bodyPr>
          <a:lstStyle/>
          <a:p>
            <a:pPr marL="0" indent="0">
              <a:buNone/>
            </a:pPr>
            <a:r>
              <a:rPr lang="fr-FR" b="1" dirty="0"/>
              <a:t>Critère Economique: classification type d’opérations accomplies:</a:t>
            </a:r>
          </a:p>
          <a:p>
            <a:r>
              <a:rPr lang="fr-FR" sz="2000" b="1" dirty="0"/>
              <a:t>Entreprises agricoles</a:t>
            </a:r>
          </a:p>
          <a:p>
            <a:r>
              <a:rPr lang="fr-FR" sz="2000" b="1" dirty="0"/>
              <a:t>Entreprises industrielles</a:t>
            </a:r>
          </a:p>
          <a:p>
            <a:pPr lvl="1"/>
            <a:r>
              <a:rPr lang="fr-FR" sz="1600" dirty="0"/>
              <a:t>Industries intermédiaires</a:t>
            </a:r>
          </a:p>
          <a:p>
            <a:pPr lvl="1"/>
            <a:r>
              <a:rPr lang="fr-FR" sz="1600" dirty="0"/>
              <a:t>Industries d’équipements</a:t>
            </a:r>
          </a:p>
          <a:p>
            <a:pPr lvl="1"/>
            <a:r>
              <a:rPr lang="fr-FR" sz="1600" dirty="0"/>
              <a:t>Industries de consommation</a:t>
            </a:r>
          </a:p>
          <a:p>
            <a:pPr lvl="1"/>
            <a:r>
              <a:rPr lang="fr-FR" sz="1600" dirty="0"/>
              <a:t>Industries énergétiques</a:t>
            </a:r>
          </a:p>
          <a:p>
            <a:pPr>
              <a:lnSpc>
                <a:spcPct val="100000"/>
              </a:lnSpc>
            </a:pPr>
            <a:r>
              <a:rPr lang="fr-FR" sz="2000" b="1" dirty="0"/>
              <a:t>Entreprise commerciales</a:t>
            </a:r>
          </a:p>
          <a:p>
            <a:pPr lvl="1"/>
            <a:r>
              <a:rPr lang="fr-FR" dirty="0"/>
              <a:t>Grossiste</a:t>
            </a:r>
          </a:p>
          <a:p>
            <a:pPr lvl="1"/>
            <a:r>
              <a:rPr lang="fr-FR" dirty="0"/>
              <a:t>Semi-grossiste</a:t>
            </a:r>
          </a:p>
          <a:p>
            <a:pPr lvl="1"/>
            <a:r>
              <a:rPr lang="fr-FR" dirty="0"/>
              <a:t>Détaillant</a:t>
            </a:r>
          </a:p>
          <a:p>
            <a:pPr>
              <a:lnSpc>
                <a:spcPct val="110000"/>
              </a:lnSpc>
            </a:pPr>
            <a:r>
              <a:rPr lang="fr-FR" sz="2000" b="1" dirty="0"/>
              <a:t>Entreprise prestation  de service</a:t>
            </a:r>
          </a:p>
          <a:p>
            <a:pPr>
              <a:lnSpc>
                <a:spcPct val="120000"/>
              </a:lnSpc>
            </a:pPr>
            <a:r>
              <a:rPr lang="fr-FR" sz="2000" b="1" dirty="0"/>
              <a:t>Entreprises financières</a:t>
            </a:r>
          </a:p>
          <a:p>
            <a:pPr marL="0" indent="0">
              <a:buNone/>
            </a:pPr>
            <a:endParaRPr lang="fr-FR" sz="2000" dirty="0"/>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12</a:t>
            </a:fld>
            <a:endParaRPr lang="fr-FR" noProof="0"/>
          </a:p>
        </p:txBody>
      </p:sp>
    </p:spTree>
    <p:extLst>
      <p:ext uri="{BB962C8B-B14F-4D97-AF65-F5344CB8AC3E}">
        <p14:creationId xmlns:p14="http://schemas.microsoft.com/office/powerpoint/2010/main" val="264299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hiérarchique</a:t>
            </a:r>
          </a:p>
        </p:txBody>
      </p:sp>
      <p:sp>
        <p:nvSpPr>
          <p:cNvPr id="3" name="Espace réservé du contenu 2"/>
          <p:cNvSpPr>
            <a:spLocks noGrp="1"/>
          </p:cNvSpPr>
          <p:nvPr>
            <p:ph idx="1"/>
          </p:nvPr>
        </p:nvSpPr>
        <p:spPr>
          <a:xfrm>
            <a:off x="838200" y="1520825"/>
            <a:ext cx="10515600" cy="4351338"/>
          </a:xfrm>
        </p:spPr>
        <p:txBody>
          <a:bodyPr/>
          <a:lstStyle/>
          <a:p>
            <a:pPr marL="0" indent="0">
              <a:buNone/>
            </a:pPr>
            <a:r>
              <a:rPr lang="fr-FR" b="1" dirty="0"/>
              <a:t>Schématisation de la structure hiérarchique:</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13</a:t>
            </a:fld>
            <a:endParaRPr lang="fr-FR" noProof="0"/>
          </a:p>
        </p:txBody>
      </p:sp>
      <p:pic>
        <p:nvPicPr>
          <p:cNvPr id="2050" name="Picture 2" descr="https://3.bp.blogspot.com/-Q-eCLXHxHyE/Vw9BFqq8TAI/AAAAAAAABW0/eSCia0oIyDgDwxVSGdrGTFmkgss2VnEBACLcB/s640/op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465" y="2078355"/>
            <a:ext cx="7179070" cy="464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47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fonctionnelle</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14</a:t>
            </a:fld>
            <a:endParaRPr lang="fr-FR" noProof="0"/>
          </a:p>
        </p:txBody>
      </p:sp>
      <p:pic>
        <p:nvPicPr>
          <p:cNvPr id="5122" name="Picture 2" descr="https://2.bp.blogspot.com/-frbukZojt-E/Vw9B-8ArlII/AAAAAAAABXE/EzHyR4chQ3cuyAFslRkduS5sjJ0yCxSVgCLcB/s640/op21.JPG"/>
          <p:cNvPicPr>
            <a:picLocks noChangeAspect="1" noChangeArrowheads="1"/>
          </p:cNvPicPr>
          <p:nvPr/>
        </p:nvPicPr>
        <p:blipFill rotWithShape="1">
          <a:blip r:embed="rId2">
            <a:extLst>
              <a:ext uri="{28A0092B-C50C-407E-A947-70E740481C1C}">
                <a14:useLocalDpi xmlns:a14="http://schemas.microsoft.com/office/drawing/2010/main" val="0"/>
              </a:ext>
            </a:extLst>
          </a:blip>
          <a:srcRect r="2805"/>
          <a:stretch/>
        </p:blipFill>
        <p:spPr bwMode="auto">
          <a:xfrm>
            <a:off x="1123047" y="1910080"/>
            <a:ext cx="9666873" cy="368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77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a:t>
            </a:r>
            <a:r>
              <a:rPr lang="fr-FR" dirty="0" err="1"/>
              <a:t>Hiérarchico</a:t>
            </a:r>
            <a:r>
              <a:rPr lang="fr-FR" dirty="0"/>
              <a:t>-Fonctionnelle</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15</a:t>
            </a:fld>
            <a:endParaRPr lang="fr-FR" noProof="0"/>
          </a:p>
        </p:txBody>
      </p:sp>
      <p:pic>
        <p:nvPicPr>
          <p:cNvPr id="8194" name="Picture 2" descr="Avantages et inconvénients des principaux types de structure  organisationnelle pour une entreprise - Ad Valoris :"/>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8256"/>
          <a:stretch/>
        </p:blipFill>
        <p:spPr bwMode="auto">
          <a:xfrm>
            <a:off x="2032000" y="2194559"/>
            <a:ext cx="8128000" cy="297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9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a:t>
            </a:r>
            <a:r>
              <a:rPr lang="fr-FR" dirty="0" err="1"/>
              <a:t>divisionnelle</a:t>
            </a:r>
            <a:endParaRPr lang="fr-FR" dirty="0"/>
          </a:p>
        </p:txBody>
      </p:sp>
      <p:sp>
        <p:nvSpPr>
          <p:cNvPr id="3" name="Espace réservé du contenu 2"/>
          <p:cNvSpPr>
            <a:spLocks noGrp="1"/>
          </p:cNvSpPr>
          <p:nvPr>
            <p:ph idx="1"/>
          </p:nvPr>
        </p:nvSpPr>
        <p:spPr/>
        <p:txBody>
          <a:bodyPr>
            <a:normAutofit/>
          </a:bodyPr>
          <a:lstStyle/>
          <a:p>
            <a:r>
              <a:rPr lang="fr-FR" dirty="0"/>
              <a:t>Appelée aussi structure en M par Chandler</a:t>
            </a:r>
          </a:p>
          <a:p>
            <a:r>
              <a:rPr lang="fr-FR" dirty="0"/>
              <a:t>Découpage en divisions, qui peuvent être :</a:t>
            </a:r>
          </a:p>
          <a:p>
            <a:pPr lvl="1"/>
            <a:r>
              <a:rPr lang="fr-FR" dirty="0"/>
              <a:t>Type du produit</a:t>
            </a:r>
          </a:p>
          <a:p>
            <a:pPr lvl="1"/>
            <a:r>
              <a:rPr lang="fr-FR" dirty="0"/>
              <a:t>Zone géographique</a:t>
            </a:r>
          </a:p>
          <a:p>
            <a:pPr lvl="1"/>
            <a:r>
              <a:rPr lang="fr-FR" dirty="0"/>
              <a:t>aux différentes catégories de clients du système-entreprise</a:t>
            </a:r>
          </a:p>
          <a:p>
            <a:pPr lvl="1"/>
            <a:r>
              <a:rPr lang="fr-FR" dirty="0"/>
              <a:t>…</a:t>
            </a:r>
          </a:p>
          <a:p>
            <a:r>
              <a:rPr lang="fr-FR" dirty="0"/>
              <a:t>La direction générale assure </a:t>
            </a:r>
          </a:p>
          <a:p>
            <a:pPr lvl="1"/>
            <a:r>
              <a:rPr lang="fr-FR" dirty="0"/>
              <a:t>la coordination de l’ensemble des divisions</a:t>
            </a:r>
          </a:p>
          <a:p>
            <a:pPr lvl="1"/>
            <a:r>
              <a:rPr lang="fr-FR" dirty="0"/>
              <a:t>Assure le contrôle de leurs résultats</a:t>
            </a:r>
          </a:p>
          <a:p>
            <a:r>
              <a:rPr lang="fr-FR" dirty="0"/>
              <a:t>Chaque division est autonome et a sa propre direction</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16</a:t>
            </a:fld>
            <a:endParaRPr lang="fr-FR" noProof="0"/>
          </a:p>
        </p:txBody>
      </p:sp>
    </p:spTree>
    <p:extLst>
      <p:ext uri="{BB962C8B-B14F-4D97-AF65-F5344CB8AC3E}">
        <p14:creationId xmlns:p14="http://schemas.microsoft.com/office/powerpoint/2010/main" val="2239582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a:t>
            </a:r>
            <a:r>
              <a:rPr lang="fr-FR" dirty="0" err="1"/>
              <a:t>divisionnelle</a:t>
            </a:r>
            <a:endParaRPr lang="fr-FR" dirty="0"/>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17</a:t>
            </a:fld>
            <a:endParaRPr lang="fr-FR" noProof="0"/>
          </a:p>
        </p:txBody>
      </p:sp>
      <p:pic>
        <p:nvPicPr>
          <p:cNvPr id="9218" name="Picture 2" descr="Document 2 - Identiﬁer les principales conﬁgurations structurelle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688590" y="2582671"/>
            <a:ext cx="6814820" cy="288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05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matricielle</a:t>
            </a:r>
          </a:p>
        </p:txBody>
      </p:sp>
      <p:sp>
        <p:nvSpPr>
          <p:cNvPr id="3" name="Espace réservé du contenu 2"/>
          <p:cNvSpPr>
            <a:spLocks noGrp="1"/>
          </p:cNvSpPr>
          <p:nvPr>
            <p:ph idx="1"/>
          </p:nvPr>
        </p:nvSpPr>
        <p:spPr/>
        <p:txBody>
          <a:bodyPr/>
          <a:lstStyle/>
          <a:p>
            <a:r>
              <a:rPr lang="fr-FR" dirty="0"/>
              <a:t>L’activité est découpée selon deux ou trois critères</a:t>
            </a:r>
          </a:p>
          <a:p>
            <a:pPr lvl="1"/>
            <a:r>
              <a:rPr lang="fr-FR" dirty="0"/>
              <a:t>Par fonction</a:t>
            </a:r>
          </a:p>
          <a:p>
            <a:pPr lvl="1"/>
            <a:r>
              <a:rPr lang="fr-FR" dirty="0"/>
              <a:t>Par zone géographique</a:t>
            </a:r>
          </a:p>
          <a:p>
            <a:pPr lvl="1"/>
            <a:r>
              <a:rPr lang="fr-FR" dirty="0"/>
              <a:t>Par activité </a:t>
            </a:r>
          </a:p>
          <a:p>
            <a:r>
              <a:rPr lang="fr-FR" dirty="0"/>
              <a:t>Combine structure fonctionnelle et structure divisionnelle, cumulant les avantages des deux</a:t>
            </a:r>
          </a:p>
          <a:p>
            <a:r>
              <a:rPr lang="fr-FR" dirty="0"/>
              <a:t>Elle est les entreprises aux firmes multinationales, ou les entreprises qui ont plusieurs activités</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18</a:t>
            </a:fld>
            <a:endParaRPr lang="fr-FR" noProof="0"/>
          </a:p>
        </p:txBody>
      </p:sp>
    </p:spTree>
    <p:extLst>
      <p:ext uri="{BB962C8B-B14F-4D97-AF65-F5344CB8AC3E}">
        <p14:creationId xmlns:p14="http://schemas.microsoft.com/office/powerpoint/2010/main" val="290373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matricielle</a:t>
            </a:r>
          </a:p>
        </p:txBody>
      </p:sp>
      <p:sp>
        <p:nvSpPr>
          <p:cNvPr id="4" name="Espace réservé de la date 3"/>
          <p:cNvSpPr>
            <a:spLocks noGrp="1"/>
          </p:cNvSpPr>
          <p:nvPr>
            <p:ph type="dt" sz="half" idx="10"/>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nvPr>
        </p:nvSpPr>
        <p:spPr/>
        <p:txBody>
          <a:bodyPr/>
          <a:lstStyle/>
          <a:p>
            <a:pPr rtl="0"/>
            <a:fld id="{5A4A7955-6230-48B4-BD8B-A7C460F75945}" type="slidenum">
              <a:rPr lang="fr-FR" noProof="0" smtClean="0"/>
              <a:t>19</a:t>
            </a:fld>
            <a:endParaRPr lang="fr-FR" noProof="0"/>
          </a:p>
        </p:txBody>
      </p:sp>
      <p:pic>
        <p:nvPicPr>
          <p:cNvPr id="11266" name="Picture 2" descr="Avantages et inconvénients des principaux types de structure  organisationnelle pour une entreprise - Ad Valoris :"/>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8566"/>
          <a:stretch/>
        </p:blipFill>
        <p:spPr bwMode="auto">
          <a:xfrm>
            <a:off x="2052320" y="2529839"/>
            <a:ext cx="8087360" cy="356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6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fr-FR" b="1" kern="1200" dirty="0">
                <a:solidFill>
                  <a:schemeClr val="accent5">
                    <a:lumMod val="75000"/>
                  </a:schemeClr>
                </a:solidFill>
                <a:effectLst/>
              </a:rPr>
              <a:t>Le concept de l’entreprise</a:t>
            </a:r>
            <a:endParaRPr lang="fr-FR" sz="3600" b="1" dirty="0">
              <a:solidFill>
                <a:schemeClr val="accent5">
                  <a:lumMod val="75000"/>
                </a:schemeClr>
              </a:solidFill>
              <a:effectLst/>
            </a:endParaRPr>
          </a:p>
        </p:txBody>
      </p:sp>
      <p:sp>
        <p:nvSpPr>
          <p:cNvPr id="3" name="Espace réservé du contenu 2"/>
          <p:cNvSpPr>
            <a:spLocks noGrp="1"/>
          </p:cNvSpPr>
          <p:nvPr>
            <p:ph idx="1"/>
            <p:custDataLst>
              <p:tags r:id="rId2"/>
            </p:custDataLst>
          </p:nvPr>
        </p:nvSpPr>
        <p:spPr/>
        <p:txBody>
          <a:bodyPr>
            <a:normAutofit/>
          </a:bodyPr>
          <a:lstStyle/>
          <a:p>
            <a:pPr marL="0" indent="0">
              <a:buNone/>
            </a:pPr>
            <a:r>
              <a:rPr lang="fr-FR" sz="2400" b="1" dirty="0"/>
              <a:t>APPROCHE TRADITIONNELLE</a:t>
            </a:r>
          </a:p>
          <a:p>
            <a:r>
              <a:rPr lang="fr-FR" sz="2400" dirty="0"/>
              <a:t>L’entreprise est une unité de biens et de service</a:t>
            </a:r>
          </a:p>
          <a:p>
            <a:r>
              <a:rPr lang="fr-FR" sz="2400" dirty="0"/>
              <a:t>une unité de répartition des richesses </a:t>
            </a:r>
          </a:p>
          <a:p>
            <a:endParaRPr lang="fr-FR" sz="2400" dirty="0"/>
          </a:p>
          <a:p>
            <a:pPr marL="0" indent="0">
              <a:buNone/>
            </a:pPr>
            <a:r>
              <a:rPr lang="fr-FR" sz="2400" b="1" dirty="0"/>
              <a:t>APPROCHE SYSTEMIQUE</a:t>
            </a:r>
          </a:p>
          <a:p>
            <a:r>
              <a:rPr lang="fr-FR" sz="2400" dirty="0"/>
              <a:t>un système avec autant des caractéristiques propres</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2</a:t>
            </a:fld>
            <a:endParaRPr lang="fr-FR" noProof="0"/>
          </a:p>
        </p:txBody>
      </p:sp>
    </p:spTree>
    <p:extLst>
      <p:ext uri="{BB962C8B-B14F-4D97-AF65-F5344CB8AC3E}">
        <p14:creationId xmlns:p14="http://schemas.microsoft.com/office/powerpoint/2010/main" val="699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6212C5C-9889-316A-39E4-1CB0FDB8FD1F}"/>
              </a:ext>
            </a:extLst>
          </p:cNvPr>
          <p:cNvSpPr>
            <a:spLocks noGrp="1"/>
          </p:cNvSpPr>
          <p:nvPr>
            <p:ph idx="1"/>
          </p:nvPr>
        </p:nvSpPr>
        <p:spPr>
          <a:xfrm>
            <a:off x="838200" y="2526383"/>
            <a:ext cx="10515600" cy="3650579"/>
          </a:xfrm>
        </p:spPr>
        <p:txBody>
          <a:bodyPr/>
          <a:lstStyle/>
          <a:p>
            <a:pPr algn="just"/>
            <a:r>
              <a:rPr lang="fr-FR" dirty="0"/>
              <a:t> </a:t>
            </a:r>
            <a:r>
              <a:rPr lang="fr-FR" b="1" dirty="0"/>
              <a:t>Un système d'information est un ensemble organisé d'éléments qui permet de regrouper, de classifier et de diffuser de l'information sur un phénomène donné</a:t>
            </a:r>
            <a:r>
              <a:rPr lang="fr-FR" dirty="0"/>
              <a:t>. </a:t>
            </a:r>
          </a:p>
          <a:p>
            <a:pPr algn="just"/>
            <a:endParaRPr lang="fr-FR" dirty="0"/>
          </a:p>
          <a:p>
            <a:pPr algn="just"/>
            <a:r>
              <a:rPr lang="fr-FR" dirty="0"/>
              <a:t>L'utilisation de moyens informatiques, électroniques et la télécommunication permettent d'automatiser et de dématérialiser les opérations telles que les procédures d'entreprise. Ils sont aujourd'hui largement utilisés en lieu et place des moyens classiques tels que les formulaires sur papier et le téléphone et cette transformation est à l'origine de la notion de système d´information. </a:t>
            </a:r>
          </a:p>
          <a:p>
            <a:pPr algn="just"/>
            <a:endParaRPr lang="fr-FR" dirty="0"/>
          </a:p>
        </p:txBody>
      </p:sp>
      <p:sp>
        <p:nvSpPr>
          <p:cNvPr id="3" name="Espace réservé de la date 2">
            <a:extLst>
              <a:ext uri="{FF2B5EF4-FFF2-40B4-BE49-F238E27FC236}">
                <a16:creationId xmlns:a16="http://schemas.microsoft.com/office/drawing/2014/main" id="{68C7DD49-6965-27C2-D9A0-4E6B24E739E3}"/>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F1FC2DF9-0791-4727-6068-07DF050305F8}"/>
              </a:ext>
            </a:extLst>
          </p:cNvPr>
          <p:cNvSpPr>
            <a:spLocks noGrp="1"/>
          </p:cNvSpPr>
          <p:nvPr>
            <p:ph type="sldNum" sz="quarter" idx="12"/>
          </p:nvPr>
        </p:nvSpPr>
        <p:spPr/>
        <p:txBody>
          <a:bodyPr/>
          <a:lstStyle/>
          <a:p>
            <a:pPr rtl="0"/>
            <a:fld id="{5A4A7955-6230-48B4-BD8B-A7C460F75945}" type="slidenum">
              <a:rPr lang="fr-FR" noProof="0" smtClean="0"/>
              <a:t>20</a:t>
            </a:fld>
            <a:endParaRPr lang="fr-FR" noProof="0"/>
          </a:p>
        </p:txBody>
      </p:sp>
      <p:sp>
        <p:nvSpPr>
          <p:cNvPr id="5" name="Titre 4">
            <a:extLst>
              <a:ext uri="{FF2B5EF4-FFF2-40B4-BE49-F238E27FC236}">
                <a16:creationId xmlns:a16="http://schemas.microsoft.com/office/drawing/2014/main" id="{0768306F-1DCD-0997-F2DE-25CBDAA3E32C}"/>
              </a:ext>
            </a:extLst>
          </p:cNvPr>
          <p:cNvSpPr>
            <a:spLocks noGrp="1"/>
          </p:cNvSpPr>
          <p:nvPr>
            <p:ph type="title"/>
          </p:nvPr>
        </p:nvSpPr>
        <p:spPr/>
        <p:txBody>
          <a:bodyPr/>
          <a:lstStyle/>
          <a:p>
            <a:r>
              <a:rPr lang="fr-FR" dirty="0"/>
              <a:t>Système d'information d'entreprise </a:t>
            </a:r>
          </a:p>
        </p:txBody>
      </p:sp>
    </p:spTree>
    <p:extLst>
      <p:ext uri="{BB962C8B-B14F-4D97-AF65-F5344CB8AC3E}">
        <p14:creationId xmlns:p14="http://schemas.microsoft.com/office/powerpoint/2010/main" val="22812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Consultant ERP</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21</a:t>
            </a:fld>
            <a:endParaRPr lang="fr-FR" noProof="0"/>
          </a:p>
        </p:txBody>
      </p:sp>
      <p:sp>
        <p:nvSpPr>
          <p:cNvPr id="5" name="Espace réservé du texte 4"/>
          <p:cNvSpPr>
            <a:spLocks noGrp="1"/>
          </p:cNvSpPr>
          <p:nvPr>
            <p:ph type="body" idx="4294967295"/>
          </p:nvPr>
        </p:nvSpPr>
        <p:spPr>
          <a:xfrm>
            <a:off x="838200" y="1380574"/>
            <a:ext cx="10515600" cy="5065945"/>
          </a:xfrm>
        </p:spPr>
        <p:txBody>
          <a:bodyPr>
            <a:normAutofit/>
          </a:bodyPr>
          <a:lstStyle/>
          <a:p>
            <a:pPr marL="0" indent="0">
              <a:buNone/>
            </a:pPr>
            <a:r>
              <a:rPr lang="fr-FR" b="1" u="sng" dirty="0"/>
              <a:t>Typologie</a:t>
            </a:r>
          </a:p>
          <a:p>
            <a:pPr marL="0" indent="0">
              <a:buNone/>
            </a:pPr>
            <a:endParaRPr lang="fr-FR" b="1" u="sng" dirty="0"/>
          </a:p>
          <a:p>
            <a:r>
              <a:rPr lang="fr-FR" b="1" u="sng" dirty="0">
                <a:effectLst>
                  <a:outerShdw blurRad="38100" dist="38100" dir="2700000" algn="tl">
                    <a:srgbClr val="000000">
                      <a:alpha val="43137"/>
                    </a:srgbClr>
                  </a:outerShdw>
                </a:effectLst>
              </a:rPr>
              <a:t>Consultants techniques </a:t>
            </a:r>
            <a:r>
              <a:rPr lang="fr-FR" b="1" dirty="0"/>
              <a:t>: </a:t>
            </a:r>
            <a:r>
              <a:rPr lang="fr-FR" dirty="0"/>
              <a:t>architecture, développements spécifiques, optimisation, intégration</a:t>
            </a:r>
          </a:p>
          <a:p>
            <a:endParaRPr lang="fr-FR" b="1" dirty="0"/>
          </a:p>
          <a:p>
            <a:r>
              <a:rPr lang="fr-FR" b="1" u="sng" dirty="0">
                <a:effectLst>
                  <a:outerShdw blurRad="38100" dist="38100" dir="2700000" algn="tl">
                    <a:srgbClr val="000000">
                      <a:alpha val="43137"/>
                    </a:srgbClr>
                  </a:outerShdw>
                </a:effectLst>
              </a:rPr>
              <a:t>Consultants fonctionnels</a:t>
            </a:r>
            <a:r>
              <a:rPr lang="fr-FR" b="1" dirty="0">
                <a:effectLst>
                  <a:outerShdw blurRad="38100" dist="38100" dir="2700000" algn="tl">
                    <a:srgbClr val="000000">
                      <a:alpha val="43137"/>
                    </a:srgbClr>
                  </a:outerShdw>
                </a:effectLst>
              </a:rPr>
              <a:t> </a:t>
            </a:r>
            <a:r>
              <a:rPr lang="fr-FR" b="1" dirty="0"/>
              <a:t>: </a:t>
            </a:r>
            <a:r>
              <a:rPr lang="fr-FR" dirty="0"/>
              <a:t>rédaction des cahier des charges, dossier de  paramétrage, préparation des plannings de tests, réalisation des tests, validation de la recette, mise en production, support post-production</a:t>
            </a:r>
          </a:p>
        </p:txBody>
      </p:sp>
    </p:spTree>
    <p:extLst>
      <p:ext uri="{BB962C8B-B14F-4D97-AF65-F5344CB8AC3E}">
        <p14:creationId xmlns:p14="http://schemas.microsoft.com/office/powerpoint/2010/main" val="167935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Processus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22</a:t>
            </a:fld>
            <a:endParaRPr lang="fr-FR" noProof="0"/>
          </a:p>
        </p:txBody>
      </p:sp>
      <p:sp>
        <p:nvSpPr>
          <p:cNvPr id="6" name="Espace réservé du texte 5"/>
          <p:cNvSpPr>
            <a:spLocks noGrp="1"/>
          </p:cNvSpPr>
          <p:nvPr>
            <p:ph type="body" idx="4294967295"/>
          </p:nvPr>
        </p:nvSpPr>
        <p:spPr/>
        <p:txBody>
          <a:bodyPr>
            <a:normAutofit/>
          </a:bodyPr>
          <a:lstStyle/>
          <a:p>
            <a:pPr algn="just"/>
            <a:r>
              <a:rPr lang="fr-FR" sz="2400" dirty="0"/>
              <a:t>Un processus désigne la description d’un </a:t>
            </a:r>
            <a:r>
              <a:rPr lang="fr-FR" sz="2400" b="1" dirty="0"/>
              <a:t>système d’activités qui utilise des ressources pour transformer les éléments d’entrée en éléments de sortie</a:t>
            </a:r>
            <a:r>
              <a:rPr lang="fr-FR" sz="2400" dirty="0"/>
              <a:t>. Ces activités peuvent êtres décomposées en tâches, qui sont elle mêmes un ensemble d’actions. Le processus:</a:t>
            </a:r>
          </a:p>
          <a:p>
            <a:pPr algn="just"/>
            <a:endParaRPr lang="fr-FR" sz="2400" dirty="0"/>
          </a:p>
          <a:p>
            <a:pPr lvl="1" algn="just"/>
            <a:r>
              <a:rPr lang="fr-FR" sz="2000" dirty="0"/>
              <a:t>Décrit un “quoi faire” dans un ordre prédéfini</a:t>
            </a:r>
          </a:p>
          <a:p>
            <a:pPr lvl="1" algn="just"/>
            <a:r>
              <a:rPr lang="fr-FR" sz="2000" dirty="0"/>
              <a:t>Transversal et implique plusieurs métiers</a:t>
            </a:r>
          </a:p>
          <a:p>
            <a:pPr lvl="1" algn="just"/>
            <a:r>
              <a:rPr lang="fr-FR" sz="2000" dirty="0"/>
              <a:t>Transforme, en ajoutant de la valeur</a:t>
            </a:r>
          </a:p>
        </p:txBody>
      </p:sp>
    </p:spTree>
    <p:extLst>
      <p:ext uri="{BB962C8B-B14F-4D97-AF65-F5344CB8AC3E}">
        <p14:creationId xmlns:p14="http://schemas.microsoft.com/office/powerpoint/2010/main" val="30775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Activité vs Tâches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23</a:t>
            </a:fld>
            <a:endParaRPr lang="fr-FR" noProof="0"/>
          </a:p>
        </p:txBody>
      </p:sp>
      <p:pic>
        <p:nvPicPr>
          <p:cNvPr id="8" name="Image 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6737" y="1308445"/>
            <a:ext cx="7130102" cy="2349156"/>
          </a:xfrm>
          <a:prstGeom prst="rect">
            <a:avLst/>
          </a:prstGeom>
        </p:spPr>
      </p:pic>
      <p:pic>
        <p:nvPicPr>
          <p:cNvPr id="9" name="Image 8"/>
          <p:cNvPicPr>
            <a:picLocks noChangeAspect="1"/>
          </p:cNvPicPr>
          <p:nvPr/>
        </p:nvPicPr>
        <p:blipFill rotWithShape="1">
          <a:blip r:embed="rId4"/>
          <a:srcRect t="12023"/>
          <a:stretch/>
        </p:blipFill>
        <p:spPr>
          <a:xfrm>
            <a:off x="3733800" y="3775144"/>
            <a:ext cx="7620000" cy="2463663"/>
          </a:xfrm>
          <a:prstGeom prst="rect">
            <a:avLst/>
          </a:prstGeom>
        </p:spPr>
      </p:pic>
    </p:spTree>
    <p:extLst>
      <p:ext uri="{BB962C8B-B14F-4D97-AF65-F5344CB8AC3E}">
        <p14:creationId xmlns:p14="http://schemas.microsoft.com/office/powerpoint/2010/main" val="971984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Caractéristique d’un processus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24</a:t>
            </a:fld>
            <a:endParaRPr lang="fr-FR" noProof="0"/>
          </a:p>
        </p:txBody>
      </p:sp>
      <p:sp>
        <p:nvSpPr>
          <p:cNvPr id="5" name="Espace réservé du texte 4"/>
          <p:cNvSpPr>
            <a:spLocks noGrp="1"/>
          </p:cNvSpPr>
          <p:nvPr>
            <p:ph type="body" idx="4294967295"/>
          </p:nvPr>
        </p:nvSpPr>
        <p:spPr/>
        <p:txBody>
          <a:bodyPr/>
          <a:lstStyle/>
          <a:p>
            <a:r>
              <a:rPr lang="fr-FR" dirty="0"/>
              <a:t>Représente une vue dynamique de l’organisation</a:t>
            </a:r>
          </a:p>
          <a:p>
            <a:r>
              <a:rPr lang="fr-FR" dirty="0"/>
              <a:t>Possède un début et une fin</a:t>
            </a:r>
          </a:p>
          <a:p>
            <a:r>
              <a:rPr lang="fr-FR" dirty="0"/>
              <a:t>Ajoute de la valeur aux biens ou aux services</a:t>
            </a:r>
          </a:p>
          <a:p>
            <a:r>
              <a:rPr lang="fr-FR" dirty="0"/>
              <a:t>Est composé de sous-processus, puis d’activités</a:t>
            </a:r>
          </a:p>
          <a:p>
            <a:r>
              <a:rPr lang="fr-FR" dirty="0"/>
              <a:t>Peut impliquer plusieurs unités fonctionnelles</a:t>
            </a:r>
          </a:p>
          <a:p>
            <a:r>
              <a:rPr lang="fr-FR" dirty="0"/>
              <a:t>S’exécute généralement horizontalement à travers une organisation verticale.</a:t>
            </a:r>
          </a:p>
        </p:txBody>
      </p:sp>
    </p:spTree>
    <p:extLst>
      <p:ext uri="{BB962C8B-B14F-4D97-AF65-F5344CB8AC3E}">
        <p14:creationId xmlns:p14="http://schemas.microsoft.com/office/powerpoint/2010/main" val="353854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 de processus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25</a:t>
            </a:fld>
            <a:endParaRPr lang="fr-FR" noProof="0"/>
          </a:p>
        </p:txBody>
      </p:sp>
      <p:sp>
        <p:nvSpPr>
          <p:cNvPr id="5" name="Espace réservé du texte 4"/>
          <p:cNvSpPr>
            <a:spLocks noGrp="1"/>
          </p:cNvSpPr>
          <p:nvPr>
            <p:ph type="body" idx="4294967295"/>
          </p:nvPr>
        </p:nvSpPr>
        <p:spPr>
          <a:xfrm>
            <a:off x="838200" y="1380574"/>
            <a:ext cx="10515600" cy="4975775"/>
          </a:xfrm>
        </p:spPr>
        <p:txBody>
          <a:bodyPr>
            <a:normAutofit fontScale="92500"/>
          </a:bodyPr>
          <a:lstStyle/>
          <a:p>
            <a:endParaRPr lang="fr-FR" dirty="0"/>
          </a:p>
          <a:p>
            <a:r>
              <a:rPr lang="fr-FR" b="1" dirty="0">
                <a:solidFill>
                  <a:schemeClr val="accent1">
                    <a:lumMod val="75000"/>
                  </a:schemeClr>
                </a:solidFill>
              </a:rPr>
              <a:t>Les processus de réalisation </a:t>
            </a:r>
            <a:r>
              <a:rPr lang="fr-FR" dirty="0"/>
              <a:t>: Ils contribuent directement à la</a:t>
            </a:r>
          </a:p>
          <a:p>
            <a:pPr marL="0" indent="0">
              <a:buNone/>
            </a:pPr>
            <a:r>
              <a:rPr lang="fr-FR" dirty="0"/>
              <a:t>		réalisation du produit, de la détection du besoin du client à sa</a:t>
            </a:r>
          </a:p>
          <a:p>
            <a:pPr marL="0" indent="0">
              <a:buNone/>
            </a:pPr>
            <a:r>
              <a:rPr lang="fr-FR" dirty="0"/>
              <a:t>		satisfaction.</a:t>
            </a:r>
          </a:p>
          <a:p>
            <a:r>
              <a:rPr lang="fr-FR" b="1" dirty="0">
                <a:solidFill>
                  <a:schemeClr val="accent1">
                    <a:lumMod val="75000"/>
                  </a:schemeClr>
                </a:solidFill>
              </a:rPr>
              <a:t>Le processus de support </a:t>
            </a:r>
            <a:r>
              <a:rPr lang="fr-FR" dirty="0"/>
              <a:t>: Ils contribuent au bon déroulement</a:t>
            </a:r>
          </a:p>
          <a:p>
            <a:pPr marL="0" indent="0">
              <a:buNone/>
            </a:pPr>
            <a:r>
              <a:rPr lang="fr-FR" dirty="0"/>
              <a:t>		des processus de réalisation en leur apportant les ressources</a:t>
            </a:r>
          </a:p>
          <a:p>
            <a:pPr marL="0" indent="0">
              <a:buNone/>
            </a:pPr>
            <a:r>
              <a:rPr lang="fr-FR" dirty="0"/>
              <a:t>		nécessaires.</a:t>
            </a:r>
          </a:p>
          <a:p>
            <a:pPr marL="0" indent="0">
              <a:lnSpc>
                <a:spcPct val="110000"/>
              </a:lnSpc>
            </a:pPr>
            <a:r>
              <a:rPr lang="fr-FR" b="1" dirty="0">
                <a:solidFill>
                  <a:schemeClr val="accent1">
                    <a:lumMod val="75000"/>
                  </a:schemeClr>
                </a:solidFill>
              </a:rPr>
              <a:t>Les processus de direction </a:t>
            </a:r>
            <a:r>
              <a:rPr lang="fr-FR" dirty="0"/>
              <a:t>: Ils  retranscrivent la stratégie, les objectifs et 			permettent de piloter la démarche Qualité tout en assurant son 		amélioration continue.</a:t>
            </a:r>
          </a:p>
        </p:txBody>
      </p:sp>
    </p:spTree>
    <p:extLst>
      <p:ext uri="{BB962C8B-B14F-4D97-AF65-F5344CB8AC3E}">
        <p14:creationId xmlns:p14="http://schemas.microsoft.com/office/powerpoint/2010/main" val="3846596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9BA30A-35AF-AA4D-C2B2-F57435213D8E}"/>
              </a:ext>
            </a:extLst>
          </p:cNvPr>
          <p:cNvSpPr>
            <a:spLocks noGrp="1"/>
          </p:cNvSpPr>
          <p:nvPr>
            <p:ph type="title"/>
          </p:nvPr>
        </p:nvSpPr>
        <p:spPr/>
        <p:txBody>
          <a:bodyPr/>
          <a:lstStyle/>
          <a:p>
            <a:r>
              <a:rPr lang="fr-FR" dirty="0"/>
              <a:t>Types de processus</a:t>
            </a:r>
          </a:p>
        </p:txBody>
      </p:sp>
      <p:sp>
        <p:nvSpPr>
          <p:cNvPr id="3" name="Espace réservé de la date 2">
            <a:extLst>
              <a:ext uri="{FF2B5EF4-FFF2-40B4-BE49-F238E27FC236}">
                <a16:creationId xmlns:a16="http://schemas.microsoft.com/office/drawing/2014/main" id="{7637F65E-090E-1DF8-08C6-0B4716C34425}"/>
              </a:ext>
            </a:extLst>
          </p:cNvPr>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a:extLst>
              <a:ext uri="{FF2B5EF4-FFF2-40B4-BE49-F238E27FC236}">
                <a16:creationId xmlns:a16="http://schemas.microsoft.com/office/drawing/2014/main" id="{F9DEF5A7-A331-C868-072A-39C2A7421D56}"/>
              </a:ext>
            </a:extLst>
          </p:cNvPr>
          <p:cNvSpPr>
            <a:spLocks noGrp="1"/>
          </p:cNvSpPr>
          <p:nvPr>
            <p:ph type="sldNum" sz="quarter" idx="12"/>
          </p:nvPr>
        </p:nvSpPr>
        <p:spPr/>
        <p:txBody>
          <a:bodyPr/>
          <a:lstStyle/>
          <a:p>
            <a:pPr rtl="0"/>
            <a:fld id="{5A4A7955-6230-48B4-BD8B-A7C460F75945}" type="slidenum">
              <a:rPr lang="fr-FR" noProof="0" smtClean="0"/>
              <a:t>26</a:t>
            </a:fld>
            <a:endParaRPr lang="fr-FR" noProof="0"/>
          </a:p>
        </p:txBody>
      </p:sp>
      <p:pic>
        <p:nvPicPr>
          <p:cNvPr id="1026" name="Picture 2" descr="Qu'est-ce que le management par les processus ?">
            <a:extLst>
              <a:ext uri="{FF2B5EF4-FFF2-40B4-BE49-F238E27FC236}">
                <a16:creationId xmlns:a16="http://schemas.microsoft.com/office/drawing/2014/main" id="{5B223570-C1C4-942C-2EC3-089E2F380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54" y="1380470"/>
            <a:ext cx="10862359" cy="440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622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Procédure</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27</a:t>
            </a:fld>
            <a:endParaRPr lang="fr-FR" noProof="0" dirty="0"/>
          </a:p>
        </p:txBody>
      </p:sp>
      <p:sp>
        <p:nvSpPr>
          <p:cNvPr id="5" name="Espace réservé du texte 4"/>
          <p:cNvSpPr>
            <a:spLocks noGrp="1"/>
          </p:cNvSpPr>
          <p:nvPr>
            <p:ph type="body" idx="4294967295"/>
          </p:nvPr>
        </p:nvSpPr>
        <p:spPr>
          <a:xfrm>
            <a:off x="838200" y="1825625"/>
            <a:ext cx="6397487" cy="4351338"/>
          </a:xfrm>
        </p:spPr>
        <p:txBody>
          <a:bodyPr>
            <a:normAutofit fontScale="92500" lnSpcReduction="10000"/>
          </a:bodyPr>
          <a:lstStyle/>
          <a:p>
            <a:pPr algn="just"/>
            <a:r>
              <a:rPr lang="fr-FR" sz="2800" b="0" i="0" kern="1200" dirty="0">
                <a:solidFill>
                  <a:schemeClr val="tx1"/>
                </a:solidFill>
                <a:effectLst/>
                <a:latin typeface="+mn-lt"/>
                <a:ea typeface="+mn-ea"/>
                <a:cs typeface="+mn-cs"/>
              </a:rPr>
              <a:t>Une </a:t>
            </a:r>
            <a:r>
              <a:rPr lang="fr-FR" sz="2800" b="1" i="0" kern="1200" dirty="0">
                <a:solidFill>
                  <a:schemeClr val="tx1"/>
                </a:solidFill>
                <a:effectLst/>
                <a:latin typeface="+mn-lt"/>
                <a:ea typeface="+mn-ea"/>
                <a:cs typeface="+mn-cs"/>
              </a:rPr>
              <a:t>procédure</a:t>
            </a:r>
            <a:r>
              <a:rPr lang="fr-FR" sz="2800" b="0" i="0" kern="1200" dirty="0">
                <a:solidFill>
                  <a:schemeClr val="tx1"/>
                </a:solidFill>
                <a:effectLst/>
                <a:latin typeface="+mn-lt"/>
                <a:ea typeface="+mn-ea"/>
                <a:cs typeface="+mn-cs"/>
              </a:rPr>
              <a:t> est définie dans l'</a:t>
            </a:r>
            <a:r>
              <a:rPr lang="fr-FR" sz="2800" b="1" i="0" kern="1200" dirty="0">
                <a:solidFill>
                  <a:schemeClr val="tx1"/>
                </a:solidFill>
                <a:effectLst/>
                <a:latin typeface="+mn-lt"/>
                <a:ea typeface="+mn-ea"/>
                <a:cs typeface="+mn-cs"/>
              </a:rPr>
              <a:t>iso</a:t>
            </a:r>
            <a:r>
              <a:rPr lang="fr-FR" sz="2800" b="0" i="0" kern="1200" dirty="0">
                <a:solidFill>
                  <a:schemeClr val="tx1"/>
                </a:solidFill>
                <a:effectLst/>
                <a:latin typeface="+mn-lt"/>
                <a:ea typeface="+mn-ea"/>
                <a:cs typeface="+mn-cs"/>
              </a:rPr>
              <a:t> 9000 comme « une manière spécifiée d'effectuer une activité ou un </a:t>
            </a:r>
            <a:r>
              <a:rPr lang="fr-FR" sz="2800" b="1" i="0" kern="1200" dirty="0">
                <a:solidFill>
                  <a:schemeClr val="tx1"/>
                </a:solidFill>
                <a:effectLst/>
                <a:latin typeface="+mn-lt"/>
                <a:ea typeface="+mn-ea"/>
                <a:cs typeface="+mn-cs"/>
              </a:rPr>
              <a:t>processus</a:t>
            </a:r>
          </a:p>
          <a:p>
            <a:pPr algn="just"/>
            <a:endParaRPr lang="fr-FR" sz="2800" b="1" i="0" kern="1200" dirty="0">
              <a:solidFill>
                <a:schemeClr val="tx1"/>
              </a:solidFill>
              <a:effectLst/>
              <a:latin typeface="+mn-lt"/>
              <a:ea typeface="+mn-ea"/>
              <a:cs typeface="+mn-cs"/>
            </a:endParaRPr>
          </a:p>
          <a:p>
            <a:pPr algn="just"/>
            <a:r>
              <a:rPr lang="fr-FR" dirty="0"/>
              <a:t>Est la schématisation graphique d’un processus à travers la ‘photographie’ de la circulation des informations à traiter et des documents qui les véhiculent.</a:t>
            </a:r>
          </a:p>
          <a:p>
            <a:pPr algn="just"/>
            <a:endParaRPr lang="fr-FR" dirty="0"/>
          </a:p>
          <a:p>
            <a:pPr algn="just"/>
            <a:r>
              <a:rPr lang="fr-FR" dirty="0"/>
              <a:t>Permet à des personnes différentes de travailler de la même manière</a:t>
            </a:r>
          </a:p>
        </p:txBody>
      </p:sp>
      <p:pic>
        <p:nvPicPr>
          <p:cNvPr id="6" name="Image 5"/>
          <p:cNvPicPr>
            <a:picLocks noChangeAspect="1"/>
          </p:cNvPicPr>
          <p:nvPr/>
        </p:nvPicPr>
        <p:blipFill>
          <a:blip r:embed="rId3"/>
          <a:stretch>
            <a:fillRect/>
          </a:stretch>
        </p:blipFill>
        <p:spPr>
          <a:xfrm>
            <a:off x="8151329" y="1608276"/>
            <a:ext cx="3105150" cy="4257675"/>
          </a:xfrm>
          <a:prstGeom prst="rect">
            <a:avLst/>
          </a:prstGeom>
        </p:spPr>
      </p:pic>
    </p:spTree>
    <p:extLst>
      <p:ext uri="{BB962C8B-B14F-4D97-AF65-F5344CB8AC3E}">
        <p14:creationId xmlns:p14="http://schemas.microsoft.com/office/powerpoint/2010/main" val="170402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Workflow</a:t>
            </a:r>
            <a:r>
              <a:rPr lang="fr-FR" dirty="0"/>
              <a:t> (flux</a:t>
            </a:r>
            <a:r>
              <a:rPr lang="fr-FR" baseline="0" dirty="0"/>
              <a:t> de travail)</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28</a:t>
            </a:fld>
            <a:endParaRPr lang="fr-FR" noProof="0"/>
          </a:p>
        </p:txBody>
      </p:sp>
      <p:sp>
        <p:nvSpPr>
          <p:cNvPr id="5" name="Espace réservé du texte 4"/>
          <p:cNvSpPr>
            <a:spLocks noGrp="1"/>
          </p:cNvSpPr>
          <p:nvPr>
            <p:ph type="body" idx="4294967295"/>
          </p:nvPr>
        </p:nvSpPr>
        <p:spPr>
          <a:xfrm>
            <a:off x="838200" y="1825625"/>
            <a:ext cx="6695661" cy="4351338"/>
          </a:xfrm>
        </p:spPr>
        <p:txBody>
          <a:bodyPr/>
          <a:lstStyle/>
          <a:p>
            <a:pPr algn="just"/>
            <a:endParaRPr lang="fr-FR" dirty="0"/>
          </a:p>
          <a:p>
            <a:pPr algn="just"/>
            <a:r>
              <a:rPr lang="fr-FR" dirty="0"/>
              <a:t>Automatisation d'un processus , en tout ou en partie, au cours duquel des documents, informations ou tâches électroniques sont passés d'un participant à un autre pour action, selon un ensemble de règles de procédure</a:t>
            </a:r>
          </a:p>
        </p:txBody>
      </p:sp>
      <p:pic>
        <p:nvPicPr>
          <p:cNvPr id="6" name="Image 5"/>
          <p:cNvPicPr>
            <a:picLocks noChangeAspect="1"/>
          </p:cNvPicPr>
          <p:nvPr/>
        </p:nvPicPr>
        <p:blipFill>
          <a:blip r:embed="rId3"/>
          <a:stretch>
            <a:fillRect/>
          </a:stretch>
        </p:blipFill>
        <p:spPr>
          <a:xfrm>
            <a:off x="8366471" y="756139"/>
            <a:ext cx="2355244" cy="5842138"/>
          </a:xfrm>
          <a:prstGeom prst="rect">
            <a:avLst/>
          </a:prstGeom>
        </p:spPr>
      </p:pic>
    </p:spTree>
    <p:extLst>
      <p:ext uri="{BB962C8B-B14F-4D97-AF65-F5344CB8AC3E}">
        <p14:creationId xmlns:p14="http://schemas.microsoft.com/office/powerpoint/2010/main" val="312504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ERP : dimensions fondamentales </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29</a:t>
            </a:fld>
            <a:endParaRPr lang="fr-FR" noProof="0"/>
          </a:p>
        </p:txBody>
      </p:sp>
      <p:sp>
        <p:nvSpPr>
          <p:cNvPr id="5" name="Espace réservé du texte 4"/>
          <p:cNvSpPr>
            <a:spLocks noGrp="1"/>
          </p:cNvSpPr>
          <p:nvPr>
            <p:ph type="body" idx="4294967295"/>
          </p:nvPr>
        </p:nvSpPr>
        <p:spPr/>
        <p:txBody>
          <a:bodyPr/>
          <a:lstStyle/>
          <a:p>
            <a:pPr algn="just"/>
            <a:r>
              <a:rPr lang="fr-FR" b="1" dirty="0">
                <a:effectLst>
                  <a:outerShdw blurRad="38100" dist="38100" dir="2700000" algn="tl">
                    <a:srgbClr val="000000">
                      <a:alpha val="43137"/>
                    </a:srgbClr>
                  </a:outerShdw>
                </a:effectLst>
              </a:rPr>
              <a:t>Couverture Opérationnelle (CO): </a:t>
            </a:r>
            <a:r>
              <a:rPr lang="fr-FR" sz="2400" dirty="0"/>
              <a:t>définit la capacité de fédérer l’ensemble des processus de l’entreprise dans chacun des domaines qui la constituent, et ce, dans une approche transversale qui optimise sa productivité</a:t>
            </a:r>
          </a:p>
          <a:p>
            <a:pPr algn="just"/>
            <a:endParaRPr lang="fr-FR" dirty="0"/>
          </a:p>
          <a:p>
            <a:pPr algn="just"/>
            <a:r>
              <a:rPr lang="fr-FR" b="1" dirty="0">
                <a:effectLst>
                  <a:outerShdw blurRad="38100" dist="38100" dir="2700000" algn="tl">
                    <a:srgbClr val="000000">
                      <a:alpha val="43137"/>
                    </a:srgbClr>
                  </a:outerShdw>
                </a:effectLst>
              </a:rPr>
              <a:t>Degré d'intégration (DI) </a:t>
            </a:r>
            <a:r>
              <a:rPr lang="fr-FR" dirty="0"/>
              <a:t>: </a:t>
            </a:r>
            <a:r>
              <a:rPr lang="fr-FR" sz="2400" dirty="0"/>
              <a:t>il définit la capacité à fournir à l'ensemble des acteurs de l'entreprise une image unique, intègre, cohérente et homogène de l'ensemble de l'information dont ils ont besoin pour jouer pleinement leur rôle</a:t>
            </a:r>
          </a:p>
        </p:txBody>
      </p:sp>
    </p:spTree>
    <p:extLst>
      <p:ext uri="{BB962C8B-B14F-4D97-AF65-F5344CB8AC3E}">
        <p14:creationId xmlns:p14="http://schemas.microsoft.com/office/powerpoint/2010/main" val="150966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Approche</a:t>
            </a:r>
            <a:r>
              <a:rPr lang="fr-FR" baseline="0" dirty="0"/>
              <a:t> traditionnelle</a:t>
            </a:r>
            <a:endParaRPr lang="fr-FR" dirty="0"/>
          </a:p>
        </p:txBody>
      </p:sp>
      <p:sp>
        <p:nvSpPr>
          <p:cNvPr id="3" name="Espace réservé du contenu 2"/>
          <p:cNvSpPr>
            <a:spLocks noGrp="1"/>
          </p:cNvSpPr>
          <p:nvPr>
            <p:ph idx="1"/>
            <p:custDataLst>
              <p:tags r:id="rId2"/>
            </p:custDataLst>
          </p:nvPr>
        </p:nvSpPr>
        <p:spPr>
          <a:xfrm>
            <a:off x="838200" y="1577147"/>
            <a:ext cx="10515600" cy="4351338"/>
          </a:xfrm>
        </p:spPr>
        <p:txBody>
          <a:bodyPr/>
          <a:lstStyle/>
          <a:p>
            <a:pPr marL="0" indent="0">
              <a:buNone/>
            </a:pPr>
            <a:r>
              <a:rPr lang="fr-FR" b="1" dirty="0"/>
              <a:t>L’entreprise en tant qu’unité de production</a:t>
            </a:r>
            <a:endParaRPr lang="fr-FR" dirty="0"/>
          </a:p>
          <a:p>
            <a:r>
              <a:rPr lang="fr-FR" dirty="0"/>
              <a:t>Pour fabriquer des biens et des services, l’entreprise (qu’elle soit industrielle ou commerciale doit combiner différents facteurs de production)</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3</a:t>
            </a:fld>
            <a:endParaRPr lang="fr-FR" noProof="0"/>
          </a:p>
        </p:txBody>
      </p:sp>
      <p:pic>
        <p:nvPicPr>
          <p:cNvPr id="6" name="Image 5"/>
          <p:cNvPicPr>
            <a:picLocks noChangeAspect="1"/>
          </p:cNvPicPr>
          <p:nvPr>
            <p:custDataLst>
              <p:tags r:id="rId5"/>
            </p:custDataLst>
          </p:nvPr>
        </p:nvPicPr>
        <p:blipFill>
          <a:blip r:embed="rId7"/>
          <a:stretch>
            <a:fillRect/>
          </a:stretch>
        </p:blipFill>
        <p:spPr>
          <a:xfrm>
            <a:off x="2209800" y="3328160"/>
            <a:ext cx="7113104" cy="3087245"/>
          </a:xfrm>
          <a:prstGeom prst="rect">
            <a:avLst/>
          </a:prstGeom>
        </p:spPr>
      </p:pic>
    </p:spTree>
    <p:extLst>
      <p:ext uri="{BB962C8B-B14F-4D97-AF65-F5344CB8AC3E}">
        <p14:creationId xmlns:p14="http://schemas.microsoft.com/office/powerpoint/2010/main" val="1470024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 ERP</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30</a:t>
            </a:fld>
            <a:endParaRPr lang="fr-FR" noProof="0"/>
          </a:p>
        </p:txBody>
      </p:sp>
      <p:sp>
        <p:nvSpPr>
          <p:cNvPr id="5" name="Espace réservé du texte 4"/>
          <p:cNvSpPr>
            <a:spLocks noGrp="1"/>
          </p:cNvSpPr>
          <p:nvPr>
            <p:ph type="body" idx="4294967295"/>
          </p:nvPr>
        </p:nvSpPr>
        <p:spPr>
          <a:xfrm>
            <a:off x="838200" y="1599528"/>
            <a:ext cx="10515600" cy="4351338"/>
          </a:xfrm>
        </p:spPr>
        <p:txBody>
          <a:bodyPr>
            <a:normAutofit lnSpcReduction="10000"/>
          </a:bodyPr>
          <a:lstStyle/>
          <a:p>
            <a:pPr algn="just"/>
            <a:r>
              <a:rPr lang="fr-FR" dirty="0"/>
              <a:t>Le terme ERP signifie « Entreprise Ressources Planning », il désigne un logiciel informatique qui permet à une entreprise de gérer et d’optimiser l’ensemble de ses ressources (Deixonne 2006).</a:t>
            </a:r>
          </a:p>
          <a:p>
            <a:pPr algn="just"/>
            <a:endParaRPr lang="fr-FR" dirty="0"/>
          </a:p>
          <a:p>
            <a:pPr algn="just"/>
            <a:r>
              <a:rPr lang="fr-FR" dirty="0"/>
              <a:t>Un système ERP (PGI) est un logiciel qui permet d’intégrer tous les processus d’affaires d’une organisation. Il inclut les modules suivants:</a:t>
            </a:r>
          </a:p>
          <a:p>
            <a:pPr lvl="1"/>
            <a:r>
              <a:rPr lang="fr-FR" dirty="0"/>
              <a:t>RH</a:t>
            </a:r>
          </a:p>
          <a:p>
            <a:pPr lvl="1"/>
            <a:r>
              <a:rPr lang="fr-FR" dirty="0"/>
              <a:t>Finance</a:t>
            </a:r>
          </a:p>
          <a:p>
            <a:pPr lvl="1"/>
            <a:r>
              <a:rPr lang="fr-FR" dirty="0"/>
              <a:t>HSQE</a:t>
            </a:r>
          </a:p>
          <a:p>
            <a:pPr lvl="1"/>
            <a:r>
              <a:rPr lang="fr-FR" dirty="0"/>
              <a:t>Vente et distribution</a:t>
            </a:r>
          </a:p>
          <a:p>
            <a:pPr lvl="1"/>
            <a:r>
              <a:rPr lang="fr-FR" dirty="0"/>
              <a:t>…</a:t>
            </a:r>
          </a:p>
        </p:txBody>
      </p:sp>
      <p:sp>
        <p:nvSpPr>
          <p:cNvPr id="7" name="ZoneTexte 6">
            <a:extLst>
              <a:ext uri="{FF2B5EF4-FFF2-40B4-BE49-F238E27FC236}">
                <a16:creationId xmlns:a16="http://schemas.microsoft.com/office/drawing/2014/main" id="{124015F2-1722-B485-7662-6EA98F5517A3}"/>
              </a:ext>
            </a:extLst>
          </p:cNvPr>
          <p:cNvSpPr txBox="1"/>
          <p:nvPr/>
        </p:nvSpPr>
        <p:spPr>
          <a:xfrm>
            <a:off x="5309816" y="2867615"/>
            <a:ext cx="6096912" cy="261610"/>
          </a:xfrm>
          <a:prstGeom prst="rect">
            <a:avLst/>
          </a:prstGeom>
          <a:noFill/>
        </p:spPr>
        <p:txBody>
          <a:bodyPr wrap="square">
            <a:spAutoFit/>
          </a:bodyPr>
          <a:lstStyle/>
          <a:p>
            <a:pPr algn="r"/>
            <a:r>
              <a:rPr lang="fr-FR" sz="1100" b="0" i="0" dirty="0">
                <a:solidFill>
                  <a:srgbClr val="222222"/>
                </a:solidFill>
                <a:effectLst/>
                <a:latin typeface="Arial" panose="020B0604020202020204" pitchFamily="34" charset="0"/>
              </a:rPr>
              <a:t>DEIXONNE, J. L. (2006). Piloter un projet. </a:t>
            </a:r>
            <a:r>
              <a:rPr lang="fr-FR" sz="1100" b="0" i="1" dirty="0">
                <a:solidFill>
                  <a:srgbClr val="222222"/>
                </a:solidFill>
                <a:effectLst/>
                <a:latin typeface="Arial" panose="020B0604020202020204" pitchFamily="34" charset="0"/>
              </a:rPr>
              <a:t>Edition DUNOD</a:t>
            </a:r>
            <a:r>
              <a:rPr lang="fr-FR" sz="1100" b="0" i="0" dirty="0">
                <a:solidFill>
                  <a:srgbClr val="222222"/>
                </a:solidFill>
                <a:effectLst/>
                <a:latin typeface="Arial" panose="020B0604020202020204" pitchFamily="34" charset="0"/>
              </a:rPr>
              <a:t>.</a:t>
            </a:r>
            <a:endParaRPr lang="fr-FR" sz="1100" dirty="0"/>
          </a:p>
        </p:txBody>
      </p:sp>
    </p:spTree>
    <p:extLst>
      <p:ext uri="{BB962C8B-B14F-4D97-AF65-F5344CB8AC3E}">
        <p14:creationId xmlns:p14="http://schemas.microsoft.com/office/powerpoint/2010/main" val="228495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 des ERP</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31</a:t>
            </a:fld>
            <a:endParaRPr lang="fr-FR" noProof="0"/>
          </a:p>
        </p:txBody>
      </p:sp>
      <p:pic>
        <p:nvPicPr>
          <p:cNvPr id="5" name="Image 4"/>
          <p:cNvPicPr>
            <a:picLocks noChangeAspect="1"/>
          </p:cNvPicPr>
          <p:nvPr/>
        </p:nvPicPr>
        <p:blipFill>
          <a:blip r:embed="rId2"/>
          <a:stretch>
            <a:fillRect/>
          </a:stretch>
        </p:blipFill>
        <p:spPr>
          <a:xfrm>
            <a:off x="739255" y="1502754"/>
            <a:ext cx="10072549" cy="4389511"/>
          </a:xfrm>
          <a:prstGeom prst="rect">
            <a:avLst/>
          </a:prstGeom>
        </p:spPr>
      </p:pic>
    </p:spTree>
    <p:extLst>
      <p:ext uri="{BB962C8B-B14F-4D97-AF65-F5344CB8AC3E}">
        <p14:creationId xmlns:p14="http://schemas.microsoft.com/office/powerpoint/2010/main" val="1592134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60246-24D4-94B5-519A-FE4B908B5562}"/>
              </a:ext>
            </a:extLst>
          </p:cNvPr>
          <p:cNvSpPr>
            <a:spLocks noGrp="1"/>
          </p:cNvSpPr>
          <p:nvPr>
            <p:ph type="title"/>
          </p:nvPr>
        </p:nvSpPr>
        <p:spPr>
          <a:xfrm>
            <a:off x="804512" y="136525"/>
            <a:ext cx="10515600" cy="1325563"/>
          </a:xfrm>
        </p:spPr>
        <p:txBody>
          <a:bodyPr/>
          <a:lstStyle/>
          <a:p>
            <a:r>
              <a:rPr lang="fr-FR" dirty="0"/>
              <a:t>Historique des ERP</a:t>
            </a:r>
          </a:p>
        </p:txBody>
      </p:sp>
      <p:sp>
        <p:nvSpPr>
          <p:cNvPr id="3" name="Espace réservé de la date 2">
            <a:extLst>
              <a:ext uri="{FF2B5EF4-FFF2-40B4-BE49-F238E27FC236}">
                <a16:creationId xmlns:a16="http://schemas.microsoft.com/office/drawing/2014/main" id="{B5AC8FD3-8F9E-854F-7A9D-B3A73A948CE0}"/>
              </a:ext>
            </a:extLst>
          </p:cNvPr>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a:extLst>
              <a:ext uri="{FF2B5EF4-FFF2-40B4-BE49-F238E27FC236}">
                <a16:creationId xmlns:a16="http://schemas.microsoft.com/office/drawing/2014/main" id="{2E1461F3-1A04-DE13-1B5D-33F9662480B3}"/>
              </a:ext>
            </a:extLst>
          </p:cNvPr>
          <p:cNvSpPr>
            <a:spLocks noGrp="1"/>
          </p:cNvSpPr>
          <p:nvPr>
            <p:ph type="sldNum" sz="quarter" idx="12"/>
          </p:nvPr>
        </p:nvSpPr>
        <p:spPr/>
        <p:txBody>
          <a:bodyPr/>
          <a:lstStyle/>
          <a:p>
            <a:pPr rtl="0"/>
            <a:fld id="{5A4A7955-6230-48B4-BD8B-A7C460F75945}" type="slidenum">
              <a:rPr lang="fr-FR" noProof="0" smtClean="0"/>
              <a:t>32</a:t>
            </a:fld>
            <a:endParaRPr lang="fr-FR" noProof="0"/>
          </a:p>
        </p:txBody>
      </p:sp>
      <p:graphicFrame>
        <p:nvGraphicFramePr>
          <p:cNvPr id="6" name="Tableau 5">
            <a:extLst>
              <a:ext uri="{FF2B5EF4-FFF2-40B4-BE49-F238E27FC236}">
                <a16:creationId xmlns:a16="http://schemas.microsoft.com/office/drawing/2014/main" id="{994DDAAF-E2CD-C914-5FBD-E005D85CE5CD}"/>
              </a:ext>
            </a:extLst>
          </p:cNvPr>
          <p:cNvGraphicFramePr>
            <a:graphicFrameLocks noGrp="1"/>
          </p:cNvGraphicFramePr>
          <p:nvPr/>
        </p:nvGraphicFramePr>
        <p:xfrm>
          <a:off x="838200" y="1182697"/>
          <a:ext cx="10731881" cy="5058242"/>
        </p:xfrm>
        <a:graphic>
          <a:graphicData uri="http://schemas.openxmlformats.org/drawingml/2006/table">
            <a:tbl>
              <a:tblPr>
                <a:tableStyleId>{E8B1032C-EA38-4F05-BA0D-38AFFFC7BED3}</a:tableStyleId>
              </a:tblPr>
              <a:tblGrid>
                <a:gridCol w="828352">
                  <a:extLst>
                    <a:ext uri="{9D8B030D-6E8A-4147-A177-3AD203B41FA5}">
                      <a16:colId xmlns:a16="http://schemas.microsoft.com/office/drawing/2014/main" val="1519958875"/>
                    </a:ext>
                  </a:extLst>
                </a:gridCol>
                <a:gridCol w="3807549">
                  <a:extLst>
                    <a:ext uri="{9D8B030D-6E8A-4147-A177-3AD203B41FA5}">
                      <a16:colId xmlns:a16="http://schemas.microsoft.com/office/drawing/2014/main" val="3069108225"/>
                    </a:ext>
                  </a:extLst>
                </a:gridCol>
                <a:gridCol w="6095980">
                  <a:extLst>
                    <a:ext uri="{9D8B030D-6E8A-4147-A177-3AD203B41FA5}">
                      <a16:colId xmlns:a16="http://schemas.microsoft.com/office/drawing/2014/main" val="758829268"/>
                    </a:ext>
                  </a:extLst>
                </a:gridCol>
              </a:tblGrid>
              <a:tr h="199069">
                <a:tc>
                  <a:txBody>
                    <a:bodyPr/>
                    <a:lstStyle/>
                    <a:p>
                      <a:pPr algn="l"/>
                      <a:r>
                        <a:rPr lang="fr-FR" sz="1800" b="0" dirty="0">
                          <a:effectLst/>
                        </a:rPr>
                        <a:t>Sigle</a:t>
                      </a:r>
                      <a:endParaRPr lang="fr-FR" sz="1800" b="0" dirty="0">
                        <a:effectLst/>
                        <a:latin typeface="Georgia" panose="02040502050405020303" pitchFamily="18" charset="0"/>
                      </a:endParaRPr>
                    </a:p>
                  </a:txBody>
                  <a:tcPr marL="45432" marR="45432" marT="22716" marB="22716" anchor="ctr">
                    <a:solidFill>
                      <a:schemeClr val="accent3"/>
                    </a:solidFill>
                  </a:tcPr>
                </a:tc>
                <a:tc>
                  <a:txBody>
                    <a:bodyPr/>
                    <a:lstStyle/>
                    <a:p>
                      <a:pPr algn="l"/>
                      <a:r>
                        <a:rPr lang="fr-FR" sz="1800" b="0" dirty="0">
                          <a:effectLst/>
                        </a:rPr>
                        <a:t>Définition</a:t>
                      </a:r>
                      <a:endParaRPr lang="fr-FR" sz="1800" b="0" dirty="0">
                        <a:effectLst/>
                        <a:latin typeface="Georgia" panose="02040502050405020303" pitchFamily="18" charset="0"/>
                      </a:endParaRPr>
                    </a:p>
                  </a:txBody>
                  <a:tcPr marL="45432" marR="45432" marT="22716" marB="22716" anchor="ctr">
                    <a:solidFill>
                      <a:schemeClr val="accent3"/>
                    </a:solidFill>
                  </a:tcPr>
                </a:tc>
                <a:tc>
                  <a:txBody>
                    <a:bodyPr/>
                    <a:lstStyle/>
                    <a:p>
                      <a:pPr algn="l"/>
                      <a:r>
                        <a:rPr lang="fr-FR" sz="1800" b="0" dirty="0">
                          <a:effectLst/>
                        </a:rPr>
                        <a:t>Exemples de fonctionnalités</a:t>
                      </a:r>
                      <a:endParaRPr lang="fr-FR" sz="1800" b="0" dirty="0">
                        <a:effectLst/>
                        <a:latin typeface="Georgia" panose="02040502050405020303" pitchFamily="18" charset="0"/>
                      </a:endParaRPr>
                    </a:p>
                  </a:txBody>
                  <a:tcPr marL="45432" marR="45432" marT="22716" marB="22716" anchor="ctr">
                    <a:solidFill>
                      <a:schemeClr val="accent3"/>
                    </a:solidFill>
                  </a:tcPr>
                </a:tc>
                <a:extLst>
                  <a:ext uri="{0D108BD9-81ED-4DB2-BD59-A6C34878D82A}">
                    <a16:rowId xmlns:a16="http://schemas.microsoft.com/office/drawing/2014/main" val="323475967"/>
                  </a:ext>
                </a:extLst>
              </a:tr>
              <a:tr h="653186">
                <a:tc>
                  <a:txBody>
                    <a:bodyPr/>
                    <a:lstStyle/>
                    <a:p>
                      <a:r>
                        <a:rPr lang="fr-FR" sz="1800" b="0">
                          <a:effectLst/>
                        </a:rPr>
                        <a:t>MRP</a:t>
                      </a:r>
                      <a:endParaRPr lang="fr-FR" sz="1800" b="0">
                        <a:effectLst/>
                        <a:latin typeface="Georgia" panose="02040502050405020303" pitchFamily="18" charset="0"/>
                      </a:endParaRPr>
                    </a:p>
                  </a:txBody>
                  <a:tcPr marL="25240" marR="25240" marT="25240" marB="25240" anchor="ctr"/>
                </a:tc>
                <a:tc>
                  <a:txBody>
                    <a:bodyPr/>
                    <a:lstStyle/>
                    <a:p>
                      <a:r>
                        <a:rPr lang="fr-FR" sz="1800" b="0" dirty="0">
                          <a:effectLst/>
                        </a:rPr>
                        <a:t>Materials </a:t>
                      </a:r>
                      <a:r>
                        <a:rPr lang="fr-FR" sz="1800" b="0" dirty="0" err="1">
                          <a:effectLst/>
                        </a:rPr>
                        <a:t>Requirements</a:t>
                      </a:r>
                      <a:r>
                        <a:rPr lang="fr-FR" sz="1800" b="0" dirty="0">
                          <a:effectLst/>
                        </a:rPr>
                        <a:t> Planning</a:t>
                      </a:r>
                      <a:endParaRPr lang="fr-FR" sz="1800" b="0" dirty="0">
                        <a:effectLst/>
                        <a:latin typeface="Georgia" panose="02040502050405020303" pitchFamily="18" charset="0"/>
                      </a:endParaRPr>
                    </a:p>
                  </a:txBody>
                  <a:tcPr marL="25240" marR="25240" marT="25240" marB="25240" anchor="ctr"/>
                </a:tc>
                <a:tc>
                  <a:txBody>
                    <a:bodyPr/>
                    <a:lstStyle/>
                    <a:p>
                      <a:r>
                        <a:rPr lang="fr-FR" sz="1800" b="0">
                          <a:effectLst/>
                        </a:rPr>
                        <a:t>Calcul des besoins en matières premières, composants et produits finis en fonction de la demande prévue</a:t>
                      </a:r>
                      <a:endParaRPr lang="fr-FR" sz="1800" b="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158729856"/>
                  </a:ext>
                </a:extLst>
              </a:tr>
              <a:tr h="653186">
                <a:tc>
                  <a:txBody>
                    <a:bodyPr/>
                    <a:lstStyle/>
                    <a:p>
                      <a:r>
                        <a:rPr lang="fr-FR" sz="1800" b="0">
                          <a:effectLst/>
                        </a:rPr>
                        <a:t>MRP II</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Manufacturing Resource Planning</a:t>
                      </a:r>
                      <a:endParaRPr lang="fr-FR" sz="1800" b="0">
                        <a:effectLst/>
                        <a:latin typeface="Georgia" panose="02040502050405020303" pitchFamily="18" charset="0"/>
                      </a:endParaRPr>
                    </a:p>
                  </a:txBody>
                  <a:tcPr marL="25240" marR="25240" marT="25240" marB="25240" anchor="ctr"/>
                </a:tc>
                <a:tc>
                  <a:txBody>
                    <a:bodyPr/>
                    <a:lstStyle/>
                    <a:p>
                      <a:r>
                        <a:rPr lang="fr-FR" sz="1800" b="0" dirty="0">
                          <a:effectLst/>
                        </a:rPr>
                        <a:t>Planification de la production, gestion des stocks, gestion des achats, gestion des ressources humaines</a:t>
                      </a:r>
                      <a:endParaRPr lang="fr-FR" sz="1800" b="0" dirty="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4002158380"/>
                  </a:ext>
                </a:extLst>
              </a:tr>
              <a:tr h="653186">
                <a:tc>
                  <a:txBody>
                    <a:bodyPr/>
                    <a:lstStyle/>
                    <a:p>
                      <a:r>
                        <a:rPr lang="fr-FR" sz="1800" b="0">
                          <a:effectLst/>
                        </a:rPr>
                        <a:t>SCM</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Supply Chain Management</a:t>
                      </a:r>
                      <a:endParaRPr lang="fr-FR" sz="1800" b="0">
                        <a:effectLst/>
                        <a:latin typeface="Georgia" panose="02040502050405020303" pitchFamily="18" charset="0"/>
                      </a:endParaRPr>
                    </a:p>
                  </a:txBody>
                  <a:tcPr marL="25240" marR="25240" marT="25240" marB="25240" anchor="ctr"/>
                </a:tc>
                <a:tc>
                  <a:txBody>
                    <a:bodyPr/>
                    <a:lstStyle/>
                    <a:p>
                      <a:r>
                        <a:rPr lang="fr-FR" sz="1800" b="0" dirty="0">
                          <a:effectLst/>
                        </a:rPr>
                        <a:t>Gestion des relations avec les fournisseurs, gestion des stocks, gestion des transports, gestion de la production</a:t>
                      </a:r>
                      <a:endParaRPr lang="fr-FR" sz="1800" b="0" dirty="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4262567206"/>
                  </a:ext>
                </a:extLst>
              </a:tr>
              <a:tr h="653186">
                <a:tc>
                  <a:txBody>
                    <a:bodyPr/>
                    <a:lstStyle/>
                    <a:p>
                      <a:r>
                        <a:rPr lang="fr-FR" sz="1800" b="0">
                          <a:effectLst/>
                        </a:rPr>
                        <a:t>SRM</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Supplier Relationship Management</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Gestion des contrats avec les fournisseurs, évaluation des fournisseurs, collaboration avec les fournisseurs</a:t>
                      </a:r>
                      <a:endParaRPr lang="fr-FR" sz="1800" b="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3011802123"/>
                  </a:ext>
                </a:extLst>
              </a:tr>
              <a:tr h="503648">
                <a:tc>
                  <a:txBody>
                    <a:bodyPr/>
                    <a:lstStyle/>
                    <a:p>
                      <a:r>
                        <a:rPr lang="fr-FR" sz="1800" b="0">
                          <a:effectLst/>
                        </a:rPr>
                        <a:t>CRM</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Customer Relationship Management</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Gestion des contacts clients, gestion des opportunités commerciales, gestion du service après-vente</a:t>
                      </a:r>
                      <a:endParaRPr lang="fr-FR" sz="1800" b="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233812964"/>
                  </a:ext>
                </a:extLst>
              </a:tr>
              <a:tr h="802723">
                <a:tc>
                  <a:txBody>
                    <a:bodyPr/>
                    <a:lstStyle/>
                    <a:p>
                      <a:r>
                        <a:rPr lang="fr-FR" sz="1800" b="0">
                          <a:effectLst/>
                        </a:rPr>
                        <a:t>ERP</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Enterprise Resource Planning</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Gestion de la production, gestion des stocks, gestion des achats, gestion des ventes, gestion de la comptabilité, gestion des ressources humaines</a:t>
                      </a:r>
                      <a:endParaRPr lang="fr-FR" sz="1800" b="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1158783962"/>
                  </a:ext>
                </a:extLst>
              </a:tr>
              <a:tr h="653186">
                <a:tc>
                  <a:txBody>
                    <a:bodyPr/>
                    <a:lstStyle/>
                    <a:p>
                      <a:r>
                        <a:rPr lang="fr-FR" sz="1800" b="0">
                          <a:effectLst/>
                        </a:rPr>
                        <a:t>APS</a:t>
                      </a:r>
                      <a:endParaRPr lang="fr-FR" sz="1800" b="0">
                        <a:effectLst/>
                        <a:latin typeface="Georgia" panose="02040502050405020303" pitchFamily="18" charset="0"/>
                      </a:endParaRPr>
                    </a:p>
                  </a:txBody>
                  <a:tcPr marL="25240" marR="25240" marT="25240" marB="25240" anchor="ctr"/>
                </a:tc>
                <a:tc>
                  <a:txBody>
                    <a:bodyPr/>
                    <a:lstStyle/>
                    <a:p>
                      <a:r>
                        <a:rPr lang="fr-FR" sz="1800" b="0">
                          <a:effectLst/>
                        </a:rPr>
                        <a:t>Advanced Planning and Scheduling</a:t>
                      </a:r>
                      <a:endParaRPr lang="fr-FR" sz="1800" b="0">
                        <a:effectLst/>
                        <a:latin typeface="Georgia" panose="02040502050405020303" pitchFamily="18" charset="0"/>
                      </a:endParaRPr>
                    </a:p>
                  </a:txBody>
                  <a:tcPr marL="25240" marR="25240" marT="25240" marB="25240" anchor="ctr"/>
                </a:tc>
                <a:tc>
                  <a:txBody>
                    <a:bodyPr/>
                    <a:lstStyle/>
                    <a:p>
                      <a:r>
                        <a:rPr lang="fr-FR" sz="1800" b="0" dirty="0">
                          <a:effectLst/>
                        </a:rPr>
                        <a:t>Planification de la production, optimisation des horaires de production, gestion des contraintes de production</a:t>
                      </a:r>
                      <a:endParaRPr lang="fr-FR" sz="1800" b="0" dirty="0">
                        <a:effectLst/>
                        <a:latin typeface="Georgia" panose="02040502050405020303" pitchFamily="18" charset="0"/>
                      </a:endParaRPr>
                    </a:p>
                  </a:txBody>
                  <a:tcPr marL="25240" marR="25240" marT="25240" marB="25240" anchor="ctr"/>
                </a:tc>
                <a:extLst>
                  <a:ext uri="{0D108BD9-81ED-4DB2-BD59-A6C34878D82A}">
                    <a16:rowId xmlns:a16="http://schemas.microsoft.com/office/drawing/2014/main" val="2380949418"/>
                  </a:ext>
                </a:extLst>
              </a:tr>
            </a:tbl>
          </a:graphicData>
        </a:graphic>
      </p:graphicFrame>
    </p:spTree>
    <p:extLst>
      <p:ext uri="{BB962C8B-B14F-4D97-AF65-F5344CB8AC3E}">
        <p14:creationId xmlns:p14="http://schemas.microsoft.com/office/powerpoint/2010/main" val="3891949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Processus métier : Achat</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33</a:t>
            </a:fld>
            <a:endParaRPr lang="fr-FR" noProof="0"/>
          </a:p>
        </p:txBody>
      </p:sp>
      <p:pic>
        <p:nvPicPr>
          <p:cNvPr id="4098" name="Picture 2" descr="processus ach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74" y="1690688"/>
            <a:ext cx="11512882" cy="14423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2d.frama.site/user/pages/03.blog/06.Gestion-Achats-2/R1-0.png"/>
          <p:cNvPicPr>
            <a:picLocks noChangeAspect="1" noChangeArrowheads="1"/>
          </p:cNvPicPr>
          <p:nvPr/>
        </p:nvPicPr>
        <p:blipFill rotWithShape="1">
          <a:blip r:embed="rId3">
            <a:extLst>
              <a:ext uri="{28A0092B-C50C-407E-A947-70E740481C1C}">
                <a14:useLocalDpi xmlns:a14="http://schemas.microsoft.com/office/drawing/2010/main" val="0"/>
              </a:ext>
            </a:extLst>
          </a:blip>
          <a:srcRect b="27030"/>
          <a:stretch/>
        </p:blipFill>
        <p:spPr bwMode="auto">
          <a:xfrm>
            <a:off x="1" y="3203793"/>
            <a:ext cx="12001500" cy="255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9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Processus métier : Achat</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34</a:t>
            </a:fld>
            <a:endParaRPr lang="fr-FR" noProof="0"/>
          </a:p>
        </p:txBody>
      </p:sp>
      <p:sp>
        <p:nvSpPr>
          <p:cNvPr id="5" name="Espace réservé du texte 4"/>
          <p:cNvSpPr>
            <a:spLocks noGrp="1"/>
          </p:cNvSpPr>
          <p:nvPr>
            <p:ph type="body" idx="4294967295"/>
          </p:nvPr>
        </p:nvSpPr>
        <p:spPr>
          <a:xfrm>
            <a:off x="766787" y="1479550"/>
            <a:ext cx="10658426" cy="5241925"/>
          </a:xfrm>
        </p:spPr>
        <p:txBody>
          <a:bodyPr>
            <a:normAutofit/>
          </a:bodyPr>
          <a:lstStyle/>
          <a:p>
            <a:pPr marL="0" indent="0">
              <a:buNone/>
            </a:pPr>
            <a:r>
              <a:rPr lang="fr-FR" dirty="0"/>
              <a:t>Documents</a:t>
            </a:r>
            <a:r>
              <a:rPr lang="fr-FR" baseline="0" dirty="0"/>
              <a:t> essentiels du processus Achat</a:t>
            </a:r>
          </a:p>
          <a:p>
            <a:pPr marL="0" indent="0">
              <a:buNone/>
            </a:pPr>
            <a:endParaRPr lang="fr-FR" baseline="0" dirty="0"/>
          </a:p>
          <a:p>
            <a:r>
              <a:rPr lang="fr-FR" b="1" dirty="0"/>
              <a:t>PR (</a:t>
            </a:r>
            <a:r>
              <a:rPr lang="fr-FR" b="1" dirty="0" err="1"/>
              <a:t>Purchase</a:t>
            </a:r>
            <a:r>
              <a:rPr lang="fr-FR" b="1" dirty="0"/>
              <a:t> </a:t>
            </a:r>
            <a:r>
              <a:rPr lang="fr-FR" b="1" dirty="0" err="1"/>
              <a:t>Requisition</a:t>
            </a:r>
            <a:r>
              <a:rPr lang="fr-FR" b="1" baseline="0" dirty="0"/>
              <a:t>) </a:t>
            </a:r>
            <a:r>
              <a:rPr lang="fr-FR" dirty="0"/>
              <a:t>= demande d'achat</a:t>
            </a:r>
          </a:p>
          <a:p>
            <a:pPr lvl="1"/>
            <a:r>
              <a:rPr lang="fr-FR" dirty="0"/>
              <a:t>Un document pour demander l’achat de produits ou de services</a:t>
            </a:r>
          </a:p>
          <a:p>
            <a:pPr lvl="1"/>
            <a:r>
              <a:rPr lang="fr-FR" dirty="0"/>
              <a:t>Peut être créé manuellement ou automatiquement par MRP</a:t>
            </a:r>
          </a:p>
          <a:p>
            <a:r>
              <a:rPr lang="fr-FR" b="1" dirty="0"/>
              <a:t>PO (</a:t>
            </a:r>
            <a:r>
              <a:rPr lang="fr-FR" b="1" dirty="0" err="1"/>
              <a:t>Purchase</a:t>
            </a:r>
            <a:r>
              <a:rPr lang="fr-FR" b="1" dirty="0"/>
              <a:t> </a:t>
            </a:r>
            <a:r>
              <a:rPr lang="fr-FR" b="1" dirty="0" err="1"/>
              <a:t>Order</a:t>
            </a:r>
            <a:r>
              <a:rPr lang="fr-FR" b="1" dirty="0"/>
              <a:t>) </a:t>
            </a:r>
            <a:r>
              <a:rPr lang="fr-FR" dirty="0"/>
              <a:t>= Bon de commande</a:t>
            </a:r>
          </a:p>
          <a:p>
            <a:pPr lvl="1"/>
            <a:r>
              <a:rPr lang="fr-FR" dirty="0"/>
              <a:t>Un contrat avec le fournisseur pour livrer des produits ou services basé sur des termes et des conditions spécifiques</a:t>
            </a:r>
          </a:p>
          <a:p>
            <a:r>
              <a:rPr lang="fr-FR" b="1" dirty="0"/>
              <a:t>GR (</a:t>
            </a:r>
            <a:r>
              <a:rPr lang="fr-FR" b="1" dirty="0" err="1"/>
              <a:t>Goods</a:t>
            </a:r>
            <a:r>
              <a:rPr lang="fr-FR" b="1" dirty="0"/>
              <a:t> </a:t>
            </a:r>
            <a:r>
              <a:rPr lang="fr-FR" b="1" dirty="0" err="1"/>
              <a:t>Reception</a:t>
            </a:r>
            <a:r>
              <a:rPr lang="fr-FR" b="1" dirty="0"/>
              <a:t>) </a:t>
            </a:r>
            <a:r>
              <a:rPr lang="fr-FR" dirty="0"/>
              <a:t>= Accusé de réception/BL fournisseur</a:t>
            </a:r>
          </a:p>
          <a:p>
            <a:pPr lvl="1"/>
            <a:r>
              <a:rPr lang="fr-FR" dirty="0"/>
              <a:t>La réception des produits ou services dans l’entrepôt. Cette  transaction fait augmenter le niveau d’inventaire du produit en question</a:t>
            </a:r>
          </a:p>
        </p:txBody>
      </p:sp>
    </p:spTree>
    <p:extLst>
      <p:ext uri="{BB962C8B-B14F-4D97-AF65-F5344CB8AC3E}">
        <p14:creationId xmlns:p14="http://schemas.microsoft.com/office/powerpoint/2010/main" val="2006775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Processus métier : Achat</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35</a:t>
            </a:fld>
            <a:endParaRPr lang="fr-FR" noProof="0"/>
          </a:p>
        </p:txBody>
      </p:sp>
      <p:sp>
        <p:nvSpPr>
          <p:cNvPr id="5" name="Espace réservé du texte 4"/>
          <p:cNvSpPr>
            <a:spLocks noGrp="1"/>
          </p:cNvSpPr>
          <p:nvPr>
            <p:ph type="body" idx="4294967295"/>
          </p:nvPr>
        </p:nvSpPr>
        <p:spPr/>
        <p:txBody>
          <a:bodyPr/>
          <a:lstStyle/>
          <a:p>
            <a:pPr marL="0" indent="0">
              <a:buNone/>
            </a:pPr>
            <a:r>
              <a:rPr lang="fr-FR" dirty="0"/>
              <a:t>Finalisation d’achat par la validation de la facture (pour comptabilité) nécessite :</a:t>
            </a:r>
          </a:p>
          <a:p>
            <a:pPr marL="0" indent="0">
              <a:buNone/>
            </a:pPr>
            <a:endParaRPr lang="fr-FR" dirty="0"/>
          </a:p>
          <a:p>
            <a:pPr lvl="1"/>
            <a:r>
              <a:rPr lang="fr-FR" dirty="0"/>
              <a:t>La réception de la facture du fournisseur</a:t>
            </a:r>
          </a:p>
          <a:p>
            <a:pPr lvl="1"/>
            <a:r>
              <a:rPr lang="fr-FR" dirty="0"/>
              <a:t>comparer avec le « </a:t>
            </a:r>
            <a:r>
              <a:rPr lang="fr-FR" dirty="0" err="1"/>
              <a:t>purchase</a:t>
            </a:r>
            <a:r>
              <a:rPr lang="fr-FR" dirty="0"/>
              <a:t> </a:t>
            </a:r>
            <a:r>
              <a:rPr lang="fr-FR" dirty="0" err="1"/>
              <a:t>order</a:t>
            </a:r>
            <a:r>
              <a:rPr lang="fr-FR" dirty="0"/>
              <a:t> » et le « </a:t>
            </a:r>
            <a:r>
              <a:rPr lang="fr-FR" dirty="0" err="1"/>
              <a:t>goods</a:t>
            </a:r>
            <a:r>
              <a:rPr lang="fr-FR" dirty="0"/>
              <a:t> </a:t>
            </a:r>
            <a:r>
              <a:rPr lang="fr-FR" dirty="0" err="1"/>
              <a:t>receipt</a:t>
            </a:r>
            <a:r>
              <a:rPr lang="fr-FR" dirty="0"/>
              <a:t> » </a:t>
            </a:r>
          </a:p>
          <a:p>
            <a:pPr lvl="1"/>
            <a:r>
              <a:rPr lang="fr-FR" dirty="0"/>
              <a:t>Enregistrer dans le système ce qu’on doit à ce fournisseur</a:t>
            </a:r>
          </a:p>
          <a:p>
            <a:r>
              <a:rPr lang="fr-FR" b="1" dirty="0"/>
              <a:t>VD (</a:t>
            </a:r>
            <a:r>
              <a:rPr lang="fr-FR" b="1" dirty="0" err="1"/>
              <a:t>Vendor</a:t>
            </a:r>
            <a:r>
              <a:rPr lang="fr-FR" b="1" dirty="0"/>
              <a:t> </a:t>
            </a:r>
            <a:r>
              <a:rPr lang="fr-FR" b="1" dirty="0" err="1"/>
              <a:t>Payment</a:t>
            </a:r>
            <a:r>
              <a:rPr lang="fr-FR" b="1" dirty="0"/>
              <a:t>) : </a:t>
            </a:r>
            <a:r>
              <a:rPr lang="fr-FR" dirty="0"/>
              <a:t>Payer le fournisseur selon ce </a:t>
            </a:r>
            <a:r>
              <a:rPr lang="fr-FR" dirty="0" err="1"/>
              <a:t>qu‟on</a:t>
            </a:r>
            <a:r>
              <a:rPr lang="fr-FR" dirty="0"/>
              <a:t> lui doit en payant une ou plusieurs factures</a:t>
            </a:r>
          </a:p>
        </p:txBody>
      </p:sp>
    </p:spTree>
    <p:extLst>
      <p:ext uri="{BB962C8B-B14F-4D97-AF65-F5344CB8AC3E}">
        <p14:creationId xmlns:p14="http://schemas.microsoft.com/office/powerpoint/2010/main" val="303916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0" marR="0" indent="0" algn="l" defTabSz="914400" rtl="0" eaLnBrk="1" fontAlgn="auto" latinLnBrk="0" hangingPunct="1">
              <a:lnSpc>
                <a:spcPct val="90000"/>
              </a:lnSpc>
              <a:spcBef>
                <a:spcPct val="0"/>
              </a:spcBef>
              <a:spcAft>
                <a:spcPts val="0"/>
              </a:spcAft>
              <a:buClrTx/>
              <a:buSzTx/>
              <a:buFontTx/>
              <a:buNone/>
              <a:tabLst/>
              <a:defRPr/>
            </a:pPr>
            <a:r>
              <a:rPr lang="fr-FR" sz="4000" kern="1200" dirty="0">
                <a:solidFill>
                  <a:schemeClr val="tx1"/>
                </a:solidFill>
                <a:effectLst/>
                <a:latin typeface="+mj-lt"/>
                <a:ea typeface="+mj-ea"/>
                <a:cs typeface="+mj-cs"/>
              </a:rPr>
              <a:t>L’industrie des </a:t>
            </a:r>
            <a:r>
              <a:rPr lang="fr-FR" sz="4000" kern="1200" dirty="0" err="1">
                <a:solidFill>
                  <a:schemeClr val="tx1"/>
                </a:solidFill>
                <a:effectLst/>
                <a:latin typeface="+mj-lt"/>
                <a:ea typeface="+mj-ea"/>
                <a:cs typeface="+mj-cs"/>
              </a:rPr>
              <a:t>ERPs</a:t>
            </a:r>
            <a:r>
              <a:rPr lang="fr-FR" sz="4000" kern="1200" dirty="0">
                <a:solidFill>
                  <a:schemeClr val="tx1"/>
                </a:solidFill>
                <a:effectLst/>
                <a:latin typeface="+mj-lt"/>
                <a:ea typeface="+mj-ea"/>
                <a:cs typeface="+mj-cs"/>
              </a:rPr>
              <a:t> – SAP</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36</a:t>
            </a:fld>
            <a:endParaRPr lang="fr-FR" noProof="0"/>
          </a:p>
        </p:txBody>
      </p:sp>
      <p:pic>
        <p:nvPicPr>
          <p:cNvPr id="1028" name="Picture 4" descr="saperp"/>
          <p:cNvPicPr>
            <a:picLocks noChangeAspect="1" noChangeArrowheads="1"/>
          </p:cNvPicPr>
          <p:nvPr/>
        </p:nvPicPr>
        <p:blipFill rotWithShape="1">
          <a:blip r:embed="rId2">
            <a:extLst>
              <a:ext uri="{28A0092B-C50C-407E-A947-70E740481C1C}">
                <a14:useLocalDpi xmlns:a14="http://schemas.microsoft.com/office/drawing/2010/main" val="0"/>
              </a:ext>
            </a:extLst>
          </a:blip>
          <a:srcRect t="7655"/>
          <a:stretch/>
        </p:blipFill>
        <p:spPr bwMode="auto">
          <a:xfrm>
            <a:off x="1540833" y="861918"/>
            <a:ext cx="9349607" cy="561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470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76742"/>
            <a:ext cx="10515600" cy="1325563"/>
          </a:xfrm>
        </p:spPr>
        <p:txBody>
          <a:bodyPr/>
          <a:lstStyle/>
          <a:p>
            <a:r>
              <a:rPr lang="fr-FR" dirty="0"/>
              <a:t>Microsoft Dynamics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37</a:t>
            </a:fld>
            <a:endParaRPr lang="fr-FR" noProof="0"/>
          </a:p>
        </p:txBody>
      </p:sp>
      <p:pic>
        <p:nvPicPr>
          <p:cNvPr id="2052" name="Picture 4" descr="https://www.trimit.com/blog/dynamics-365-a-what-and-when-timeline-from-2016-2018.html/Microsoft-Dynamics-Roadmap-dated-20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43" y="994012"/>
            <a:ext cx="11422917" cy="512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529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Oracle</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38</a:t>
            </a:fld>
            <a:endParaRPr lang="fr-FR" noProof="0"/>
          </a:p>
        </p:txBody>
      </p:sp>
      <p:sp>
        <p:nvSpPr>
          <p:cNvPr id="5" name="Espace réservé du texte 4"/>
          <p:cNvSpPr>
            <a:spLocks noGrp="1"/>
          </p:cNvSpPr>
          <p:nvPr>
            <p:ph type="body" idx="4294967295"/>
          </p:nvPr>
        </p:nvSpPr>
        <p:spPr/>
        <p:txBody>
          <a:bodyPr/>
          <a:lstStyle/>
          <a:p>
            <a:r>
              <a:rPr lang="fr-FR" dirty="0"/>
              <a:t>La société Oracle</a:t>
            </a:r>
            <a:r>
              <a:rPr lang="fr-FR" baseline="0" dirty="0"/>
              <a:t> ale produit Oracle Business suite comme ERP leader dans le marché</a:t>
            </a:r>
          </a:p>
          <a:p>
            <a:r>
              <a:rPr lang="fr-FR" baseline="0" dirty="0"/>
              <a:t>D’autres version en vu le jours tout au long des dernières années</a:t>
            </a:r>
          </a:p>
          <a:p>
            <a:pPr lvl="1"/>
            <a:r>
              <a:rPr lang="fr-FR" dirty="0"/>
              <a:t>Oracle</a:t>
            </a:r>
            <a:r>
              <a:rPr lang="fr-FR" baseline="0" dirty="0"/>
              <a:t> </a:t>
            </a:r>
            <a:r>
              <a:rPr lang="fr-FR" baseline="0" dirty="0" err="1"/>
              <a:t>financial</a:t>
            </a:r>
            <a:endParaRPr lang="fr-FR" baseline="0" dirty="0"/>
          </a:p>
          <a:p>
            <a:pPr lvl="1"/>
            <a:r>
              <a:rPr lang="fr-FR" baseline="0" dirty="0"/>
              <a:t>Oracle Ebs11i, </a:t>
            </a:r>
            <a:r>
              <a:rPr lang="fr-FR" b="1" baseline="0" dirty="0"/>
              <a:t>R12</a:t>
            </a:r>
          </a:p>
          <a:p>
            <a:pPr lvl="1"/>
            <a:r>
              <a:rPr lang="fr-FR" baseline="0" dirty="0"/>
              <a:t>Oracle fusion</a:t>
            </a:r>
          </a:p>
          <a:p>
            <a:pPr lvl="1"/>
            <a:r>
              <a:rPr lang="fr-FR" baseline="0" dirty="0"/>
              <a:t>Oracle </a:t>
            </a:r>
            <a:r>
              <a:rPr lang="fr-FR" baseline="0" dirty="0" err="1"/>
              <a:t>cloud</a:t>
            </a:r>
            <a:endParaRPr lang="fr-FR" baseline="0" dirty="0"/>
          </a:p>
        </p:txBody>
      </p:sp>
    </p:spTree>
    <p:extLst>
      <p:ext uri="{BB962C8B-B14F-4D97-AF65-F5344CB8AC3E}">
        <p14:creationId xmlns:p14="http://schemas.microsoft.com/office/powerpoint/2010/main" val="265742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Phases de gestion du projet ERP</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39</a:t>
            </a:fld>
            <a:endParaRPr lang="fr-FR" noProof="0"/>
          </a:p>
        </p:txBody>
      </p:sp>
      <p:graphicFrame>
        <p:nvGraphicFramePr>
          <p:cNvPr id="5" name="Diagramme 4"/>
          <p:cNvGraphicFramePr/>
          <p:nvPr/>
        </p:nvGraphicFramePr>
        <p:xfrm>
          <a:off x="838200" y="756139"/>
          <a:ext cx="108559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400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Approche</a:t>
            </a:r>
            <a:r>
              <a:rPr lang="fr-FR" baseline="0" dirty="0"/>
              <a:t> traditionnelle</a:t>
            </a:r>
            <a:endParaRPr lang="fr-FR" dirty="0"/>
          </a:p>
        </p:txBody>
      </p:sp>
      <p:sp>
        <p:nvSpPr>
          <p:cNvPr id="3" name="Espace réservé du contenu 2"/>
          <p:cNvSpPr>
            <a:spLocks noGrp="1"/>
          </p:cNvSpPr>
          <p:nvPr>
            <p:ph idx="1"/>
            <p:custDataLst>
              <p:tags r:id="rId2"/>
            </p:custDataLst>
          </p:nvPr>
        </p:nvSpPr>
        <p:spPr>
          <a:xfrm>
            <a:off x="838200" y="1577147"/>
            <a:ext cx="10515600" cy="4351338"/>
          </a:xfrm>
        </p:spPr>
        <p:txBody>
          <a:bodyPr/>
          <a:lstStyle/>
          <a:p>
            <a:pPr marL="0" indent="0">
              <a:buNone/>
            </a:pPr>
            <a:r>
              <a:rPr lang="fr-FR" b="1" dirty="0"/>
              <a:t>L’entreprise en tant qu’unité de répartition</a:t>
            </a:r>
          </a:p>
          <a:p>
            <a:r>
              <a:rPr lang="fr-FR" dirty="0"/>
              <a:t>Les richesses « valeur ajoutée » servent par la suite à rémunérer l’ensemble des agents économiques ayant participer à l’activité de production de l’entreprise</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4</a:t>
            </a:fld>
            <a:endParaRPr lang="fr-FR" noProof="0"/>
          </a:p>
        </p:txBody>
      </p:sp>
      <p:pic>
        <p:nvPicPr>
          <p:cNvPr id="7" name="Image 6"/>
          <p:cNvPicPr>
            <a:picLocks noChangeAspect="1"/>
          </p:cNvPicPr>
          <p:nvPr>
            <p:custDataLst>
              <p:tags r:id="rId5"/>
            </p:custDataLst>
          </p:nvPr>
        </p:nvPicPr>
        <p:blipFill>
          <a:blip r:embed="rId7"/>
          <a:stretch>
            <a:fillRect/>
          </a:stretch>
        </p:blipFill>
        <p:spPr>
          <a:xfrm>
            <a:off x="2762250" y="2902710"/>
            <a:ext cx="5848350" cy="3324225"/>
          </a:xfrm>
          <a:prstGeom prst="rect">
            <a:avLst/>
          </a:prstGeom>
        </p:spPr>
      </p:pic>
      <p:sp>
        <p:nvSpPr>
          <p:cNvPr id="6" name="ZoneTexte 5"/>
          <p:cNvSpPr txBox="1"/>
          <p:nvPr/>
        </p:nvSpPr>
        <p:spPr>
          <a:xfrm>
            <a:off x="2921276" y="4287823"/>
            <a:ext cx="819150" cy="276999"/>
          </a:xfrm>
          <a:prstGeom prst="rect">
            <a:avLst/>
          </a:prstGeom>
          <a:solidFill>
            <a:schemeClr val="bg1"/>
          </a:solidFill>
        </p:spPr>
        <p:txBody>
          <a:bodyPr wrap="square" rtlCol="0">
            <a:spAutoFit/>
          </a:bodyPr>
          <a:lstStyle/>
          <a:p>
            <a:r>
              <a:rPr lang="fr-FR" sz="1200" dirty="0">
                <a:latin typeface="Times" pitchFamily="18" charset="0"/>
              </a:rPr>
              <a:t>Richesses</a:t>
            </a:r>
            <a:endParaRPr lang="fr-FR" sz="1050" dirty="0">
              <a:latin typeface="Times" pitchFamily="18" charset="0"/>
            </a:endParaRPr>
          </a:p>
        </p:txBody>
      </p:sp>
    </p:spTree>
    <p:extLst>
      <p:ext uri="{BB962C8B-B14F-4D97-AF65-F5344CB8AC3E}">
        <p14:creationId xmlns:p14="http://schemas.microsoft.com/office/powerpoint/2010/main" val="592254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92175"/>
          </a:xfrm>
        </p:spPr>
        <p:txBody>
          <a:bodyPr>
            <a:normAutofit/>
          </a:bodyPr>
          <a:lstStyle/>
          <a:p>
            <a:r>
              <a:rPr lang="fr-FR" sz="4000" dirty="0"/>
              <a:t>Vue détaillée des deux premières phases</a:t>
            </a:r>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40</a:t>
            </a:fld>
            <a:endParaRPr lang="fr-FR" noProof="0"/>
          </a:p>
        </p:txBody>
      </p:sp>
      <p:pic>
        <p:nvPicPr>
          <p:cNvPr id="5" name="Image 4"/>
          <p:cNvPicPr>
            <a:picLocks noChangeAspect="1"/>
          </p:cNvPicPr>
          <p:nvPr/>
        </p:nvPicPr>
        <p:blipFill rotWithShape="1">
          <a:blip r:embed="rId3"/>
          <a:srcRect t="1519" b="1428"/>
          <a:stretch/>
        </p:blipFill>
        <p:spPr>
          <a:xfrm>
            <a:off x="2462702" y="1257300"/>
            <a:ext cx="6728923" cy="5099049"/>
          </a:xfrm>
          <a:prstGeom prst="rect">
            <a:avLst/>
          </a:prstGeom>
        </p:spPr>
      </p:pic>
    </p:spTree>
    <p:extLst>
      <p:ext uri="{BB962C8B-B14F-4D97-AF65-F5344CB8AC3E}">
        <p14:creationId xmlns:p14="http://schemas.microsoft.com/office/powerpoint/2010/main" val="3731329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kern="1200" dirty="0">
                <a:solidFill>
                  <a:schemeClr val="tx1"/>
                </a:solidFill>
                <a:effectLst/>
                <a:latin typeface="+mj-lt"/>
                <a:ea typeface="+mj-ea"/>
                <a:cs typeface="+mj-cs"/>
              </a:rPr>
              <a:t>Phase : Initialisation</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41</a:t>
            </a:fld>
            <a:endParaRPr lang="fr-FR" noProof="0"/>
          </a:p>
        </p:txBody>
      </p:sp>
      <p:sp>
        <p:nvSpPr>
          <p:cNvPr id="5" name="Espace réservé du texte 4"/>
          <p:cNvSpPr>
            <a:spLocks noGrp="1"/>
          </p:cNvSpPr>
          <p:nvPr>
            <p:ph type="body" idx="4294967295"/>
          </p:nvPr>
        </p:nvSpPr>
        <p:spPr/>
        <p:txBody>
          <a:bodyPr>
            <a:normAutofit/>
          </a:bodyPr>
          <a:lstStyle/>
          <a:p>
            <a:pPr marL="0" indent="0">
              <a:buNone/>
            </a:pPr>
            <a:r>
              <a:rPr lang="fr-FR" u="sng" dirty="0">
                <a:effectLst>
                  <a:outerShdw blurRad="38100" dist="38100" dir="2700000" algn="tl">
                    <a:srgbClr val="000000">
                      <a:alpha val="43137"/>
                    </a:srgbClr>
                  </a:outerShdw>
                </a:effectLst>
              </a:rPr>
              <a:t>E. Cerner les contraintes majeures</a:t>
            </a:r>
          </a:p>
          <a:p>
            <a:pPr marL="0" indent="0">
              <a:buNone/>
            </a:pPr>
            <a:endParaRPr lang="fr-FR" dirty="0"/>
          </a:p>
          <a:p>
            <a:r>
              <a:rPr lang="fr-FR" b="1" dirty="0"/>
              <a:t>Budget</a:t>
            </a:r>
          </a:p>
          <a:p>
            <a:r>
              <a:rPr lang="fr-FR" b="1" dirty="0"/>
              <a:t>Ressources</a:t>
            </a:r>
          </a:p>
          <a:p>
            <a:r>
              <a:rPr lang="fr-FR" b="1" dirty="0"/>
              <a:t>Deadline</a:t>
            </a:r>
          </a:p>
        </p:txBody>
      </p:sp>
    </p:spTree>
    <p:extLst>
      <p:ext uri="{BB962C8B-B14F-4D97-AF65-F5344CB8AC3E}">
        <p14:creationId xmlns:p14="http://schemas.microsoft.com/office/powerpoint/2010/main" val="2191385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0" u="none" strike="noStrike" kern="1200" baseline="0" dirty="0">
                <a:solidFill>
                  <a:schemeClr val="tx1"/>
                </a:solidFill>
                <a:latin typeface="+mj-lt"/>
                <a:ea typeface="+mj-ea"/>
                <a:cs typeface="+mj-cs"/>
              </a:rPr>
              <a:t>Grille d'évaluation des progiciels</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42</a:t>
            </a:fld>
            <a:endParaRPr lang="fr-FR" noProof="0"/>
          </a:p>
        </p:txBody>
      </p:sp>
      <p:sp>
        <p:nvSpPr>
          <p:cNvPr id="5" name="Espace réservé du texte 4"/>
          <p:cNvSpPr>
            <a:spLocks noGrp="1"/>
          </p:cNvSpPr>
          <p:nvPr>
            <p:ph type="body" idx="4294967295"/>
          </p:nvPr>
        </p:nvSpPr>
        <p:spPr/>
        <p:txBody>
          <a:bodyPr/>
          <a:lstStyle/>
          <a:p>
            <a:r>
              <a:rPr lang="fr-FR" dirty="0"/>
              <a:t>Liste de questions que l’on se pose sur un progiciel, et de fonctionnalités que l’on souhaite couvrir</a:t>
            </a:r>
          </a:p>
          <a:p>
            <a:endParaRPr lang="fr-FR" dirty="0"/>
          </a:p>
          <a:p>
            <a:r>
              <a:rPr lang="fr-FR" dirty="0"/>
              <a:t>Cadre de réponse (fait partie intégrante du cahier des charges) </a:t>
            </a:r>
          </a:p>
          <a:p>
            <a:endParaRPr lang="fr-FR" dirty="0"/>
          </a:p>
          <a:p>
            <a:r>
              <a:rPr lang="fr-FR" dirty="0"/>
              <a:t>Un outil pour l’analyse des besoins </a:t>
            </a:r>
          </a:p>
          <a:p>
            <a:endParaRPr lang="fr-FR" dirty="0"/>
          </a:p>
          <a:p>
            <a:r>
              <a:rPr lang="fr-FR" dirty="0"/>
              <a:t>Un outil pour la comparaison des solutions</a:t>
            </a:r>
          </a:p>
          <a:p>
            <a:endParaRPr lang="fr-FR" dirty="0"/>
          </a:p>
        </p:txBody>
      </p:sp>
    </p:spTree>
    <p:extLst>
      <p:ext uri="{BB962C8B-B14F-4D97-AF65-F5344CB8AC3E}">
        <p14:creationId xmlns:p14="http://schemas.microsoft.com/office/powerpoint/2010/main" val="2150571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Phase D'étude des besoins</a:t>
            </a:r>
          </a:p>
        </p:txBody>
      </p:sp>
      <p:sp>
        <p:nvSpPr>
          <p:cNvPr id="3" name="Espace réservé de la date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160A66-7A6B-41C7-993D-06CDB82BA6E6}" type="datetime1">
              <a:rPr kumimoji="0" lang="fr-FR" sz="1200" b="0" i="0" u="none" strike="noStrike" kern="1200" cap="none" spc="0" normalizeH="0" baseline="0" noProof="0" smtClean="0">
                <a:ln>
                  <a:noFill/>
                </a:ln>
                <a:solidFill>
                  <a:prstClr val="black">
                    <a:tint val="75000"/>
                  </a:prstClr>
                </a:solidFill>
                <a:effectLst/>
                <a:uLnTx/>
                <a:uFillTx/>
                <a:latin typeface="Calibr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19/01/2025</a:t>
            </a:fld>
            <a:endParaRPr kumimoji="0" lang="fr-FR" sz="1200" b="0" i="0" u="none" strike="noStrike" kern="1200" cap="none" spc="0" normalizeH="0" baseline="0" noProof="0">
              <a:ln>
                <a:noFill/>
              </a:ln>
              <a:solidFill>
                <a:prstClr val="black">
                  <a:tint val="75000"/>
                </a:prstClr>
              </a:solidFill>
              <a:effectLst/>
              <a:uLnTx/>
              <a:uFillTx/>
              <a:latin typeface="Calibri Light"/>
              <a:ea typeface="+mn-ea"/>
              <a:cs typeface="+mn-cs"/>
            </a:endParaRP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A7955-6230-48B4-BD8B-A7C460F75945}" type="slidenum">
              <a:rPr kumimoji="0" lang="fr-FR" sz="1200" b="0" i="0" u="none" strike="noStrike" kern="1200" cap="none" spc="0" normalizeH="0" baseline="0" noProof="0" smtClean="0">
                <a:ln>
                  <a:noFill/>
                </a:ln>
                <a:solidFill>
                  <a:prstClr val="black">
                    <a:tint val="7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1200" cap="none" spc="0" normalizeH="0" baseline="0" noProof="0">
              <a:ln>
                <a:noFill/>
              </a:ln>
              <a:solidFill>
                <a:prstClr val="black">
                  <a:tint val="75000"/>
                </a:prstClr>
              </a:solidFill>
              <a:effectLst/>
              <a:uLnTx/>
              <a:uFillTx/>
              <a:latin typeface="Calibri Light"/>
              <a:ea typeface="+mn-ea"/>
              <a:cs typeface="+mn-cs"/>
            </a:endParaRPr>
          </a:p>
        </p:txBody>
      </p:sp>
      <p:sp>
        <p:nvSpPr>
          <p:cNvPr id="5" name="Espace réservé du texte 4"/>
          <p:cNvSpPr>
            <a:spLocks noGrp="1"/>
          </p:cNvSpPr>
          <p:nvPr>
            <p:ph type="body" idx="4294967295"/>
          </p:nvPr>
        </p:nvSpPr>
        <p:spPr>
          <a:xfrm>
            <a:off x="734028" y="1038547"/>
            <a:ext cx="10515600" cy="4351338"/>
          </a:xfrm>
        </p:spPr>
        <p:txBody>
          <a:bodyPr/>
          <a:lstStyle/>
          <a:p>
            <a:pPr marL="0" indent="0">
              <a:buNone/>
            </a:pPr>
            <a:r>
              <a:rPr lang="fr-FR" b="1" dirty="0"/>
              <a:t> La définition des besoins :  Vue d ’ensemble:</a:t>
            </a:r>
          </a:p>
        </p:txBody>
      </p:sp>
      <p:pic>
        <p:nvPicPr>
          <p:cNvPr id="6" name="Image 5"/>
          <p:cNvPicPr>
            <a:picLocks noChangeAspect="1"/>
          </p:cNvPicPr>
          <p:nvPr/>
        </p:nvPicPr>
        <p:blipFill>
          <a:blip r:embed="rId2"/>
          <a:stretch>
            <a:fillRect/>
          </a:stretch>
        </p:blipFill>
        <p:spPr>
          <a:xfrm>
            <a:off x="1857741" y="1722604"/>
            <a:ext cx="7896225" cy="4905375"/>
          </a:xfrm>
          <a:prstGeom prst="rect">
            <a:avLst/>
          </a:prstGeom>
        </p:spPr>
      </p:pic>
    </p:spTree>
    <p:extLst>
      <p:ext uri="{BB962C8B-B14F-4D97-AF65-F5344CB8AC3E}">
        <p14:creationId xmlns:p14="http://schemas.microsoft.com/office/powerpoint/2010/main" val="4131063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4192" y="136525"/>
            <a:ext cx="10515600" cy="1325563"/>
          </a:xfrm>
        </p:spPr>
        <p:txBody>
          <a:bodyPr/>
          <a:lstStyle/>
          <a:p>
            <a:r>
              <a:rPr lang="fr-FR" sz="4000" b="1" i="0" u="none" strike="noStrike" kern="1200" baseline="0" dirty="0">
                <a:solidFill>
                  <a:schemeClr val="tx1"/>
                </a:solidFill>
                <a:latin typeface="+mj-lt"/>
                <a:ea typeface="+mj-ea"/>
                <a:cs typeface="+mj-cs"/>
              </a:rPr>
              <a:t>Réunions de recueil des besoins</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44</a:t>
            </a:fld>
            <a:endParaRPr lang="fr-FR" noProof="0"/>
          </a:p>
        </p:txBody>
      </p:sp>
      <p:sp>
        <p:nvSpPr>
          <p:cNvPr id="5" name="Espace réservé du texte 4"/>
          <p:cNvSpPr>
            <a:spLocks noGrp="1"/>
          </p:cNvSpPr>
          <p:nvPr>
            <p:ph type="body" idx="4294967295"/>
          </p:nvPr>
        </p:nvSpPr>
        <p:spPr>
          <a:xfrm>
            <a:off x="838200" y="1066800"/>
            <a:ext cx="10515600" cy="5110163"/>
          </a:xfrm>
        </p:spPr>
        <p:txBody>
          <a:bodyPr>
            <a:normAutofit/>
          </a:bodyPr>
          <a:lstStyle/>
          <a:p>
            <a:pPr marL="0" indent="0">
              <a:buNone/>
            </a:pPr>
            <a:r>
              <a:rPr lang="fr-FR" sz="2800" b="0" i="0" u="none" strike="noStrike" kern="1200" baseline="0" dirty="0">
                <a:solidFill>
                  <a:schemeClr val="tx1"/>
                </a:solidFill>
                <a:latin typeface="+mn-lt"/>
                <a:ea typeface="+mn-ea"/>
                <a:cs typeface="+mn-cs"/>
              </a:rPr>
              <a:t>Déroulement en 2 phases:</a:t>
            </a:r>
          </a:p>
          <a:p>
            <a:pPr marL="514350" indent="-514350">
              <a:buFont typeface="+mj-lt"/>
              <a:buAutoNum type="arabicPeriod"/>
            </a:pPr>
            <a:r>
              <a:rPr lang="fr-FR" sz="2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Expression libre</a:t>
            </a:r>
          </a:p>
          <a:p>
            <a:pPr lvl="1"/>
            <a:r>
              <a:rPr lang="fr-FR" sz="2400" b="0" i="0" u="none" strike="noStrike" kern="1200" baseline="0" dirty="0">
                <a:solidFill>
                  <a:schemeClr val="tx1"/>
                </a:solidFill>
                <a:latin typeface="+mn-lt"/>
                <a:ea typeface="+mn-ea"/>
                <a:cs typeface="+mn-cs"/>
              </a:rPr>
              <a:t>Attendus collectifs et individuels, pondérés</a:t>
            </a:r>
          </a:p>
          <a:p>
            <a:pPr lvl="1"/>
            <a:r>
              <a:rPr lang="fr-FR" sz="2400" b="0" i="0" u="none" strike="noStrike" kern="1200" baseline="0" dirty="0">
                <a:solidFill>
                  <a:schemeClr val="tx1"/>
                </a:solidFill>
                <a:latin typeface="+mn-lt"/>
                <a:ea typeface="+mn-ea"/>
                <a:cs typeface="+mn-cs"/>
              </a:rPr>
              <a:t>Ecarts des attendus / objectifs du projet</a:t>
            </a:r>
          </a:p>
          <a:p>
            <a:pPr lvl="1"/>
            <a:r>
              <a:rPr lang="fr-FR" sz="2400" b="0" i="0" u="none" strike="noStrike" kern="1200" baseline="0" dirty="0">
                <a:solidFill>
                  <a:schemeClr val="tx1"/>
                </a:solidFill>
                <a:latin typeface="+mn-lt"/>
                <a:ea typeface="+mn-ea"/>
                <a:cs typeface="+mn-cs"/>
              </a:rPr>
              <a:t>Traits de l’organisation future</a:t>
            </a:r>
          </a:p>
          <a:p>
            <a:pPr lvl="1"/>
            <a:r>
              <a:rPr lang="fr-FR" sz="2400" b="0" i="0" u="none" strike="noStrike" kern="1200" baseline="0" dirty="0">
                <a:solidFill>
                  <a:schemeClr val="tx1"/>
                </a:solidFill>
                <a:latin typeface="+mn-lt"/>
                <a:ea typeface="+mn-ea"/>
                <a:cs typeface="+mn-cs"/>
              </a:rPr>
              <a:t>Expression des craintes ou animosités vis à vis du projet</a:t>
            </a:r>
          </a:p>
          <a:p>
            <a:pPr lvl="2"/>
            <a:r>
              <a:rPr lang="fr-FR" sz="2000" b="0" i="0" u="none" strike="noStrike" kern="1200" baseline="0" dirty="0">
                <a:solidFill>
                  <a:schemeClr val="tx1"/>
                </a:solidFill>
                <a:latin typeface="+mn-lt"/>
                <a:ea typeface="+mn-ea"/>
                <a:cs typeface="+mn-cs"/>
              </a:rPr>
              <a:t>Méthode: </a:t>
            </a:r>
            <a:r>
              <a:rPr lang="fr-FR" sz="2000" b="1" i="0" u="none" strike="noStrike" kern="1200" baseline="0" dirty="0">
                <a:solidFill>
                  <a:schemeClr val="tx1"/>
                </a:solidFill>
                <a:latin typeface="+mn-lt"/>
                <a:ea typeface="+mn-ea"/>
                <a:cs typeface="+mn-cs"/>
              </a:rPr>
              <a:t>laisser parler, tout le monde</a:t>
            </a:r>
          </a:p>
          <a:p>
            <a:pPr marL="914400" lvl="2" indent="0">
              <a:buNone/>
            </a:pPr>
            <a:endParaRPr lang="fr-FR" sz="2000" b="1" i="0" u="none" strike="noStrike" kern="1200" baseline="0" dirty="0">
              <a:solidFill>
                <a:schemeClr val="tx1"/>
              </a:solidFill>
              <a:latin typeface="+mn-lt"/>
              <a:ea typeface="+mn-ea"/>
              <a:cs typeface="+mn-cs"/>
            </a:endParaRPr>
          </a:p>
          <a:p>
            <a:pPr marL="514350" indent="-514350">
              <a:buFont typeface="+mj-lt"/>
              <a:buAutoNum type="arabicPeriod" startAt="2"/>
            </a:pPr>
            <a:r>
              <a:rPr lang="fr-FR" dirty="0">
                <a:effectLst>
                  <a:outerShdw blurRad="38100" dist="38100" dir="2700000" algn="tl">
                    <a:srgbClr val="000000">
                      <a:alpha val="43137"/>
                    </a:srgbClr>
                  </a:outerShdw>
                </a:effectLst>
              </a:rPr>
              <a:t>Expression dirigée</a:t>
            </a:r>
          </a:p>
          <a:p>
            <a:pPr lvl="1"/>
            <a:r>
              <a:rPr lang="fr-FR" dirty="0"/>
              <a:t>Liste des fonctions attendues, pondérées</a:t>
            </a:r>
          </a:p>
          <a:p>
            <a:pPr lvl="1"/>
            <a:r>
              <a:rPr lang="fr-FR" dirty="0"/>
              <a:t>Utilise l’état de l’art </a:t>
            </a:r>
          </a:p>
          <a:p>
            <a:pPr lvl="1"/>
            <a:r>
              <a:rPr lang="fr-FR" dirty="0"/>
              <a:t>Utilise la grille d'évaluation</a:t>
            </a:r>
          </a:p>
        </p:txBody>
      </p:sp>
    </p:spTree>
    <p:extLst>
      <p:ext uri="{BB962C8B-B14F-4D97-AF65-F5344CB8AC3E}">
        <p14:creationId xmlns:p14="http://schemas.microsoft.com/office/powerpoint/2010/main" val="25642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0" u="none" strike="noStrike" kern="1200" baseline="0" dirty="0">
                <a:solidFill>
                  <a:schemeClr val="tx1"/>
                </a:solidFill>
                <a:latin typeface="+mj-lt"/>
                <a:ea typeface="+mj-ea"/>
                <a:cs typeface="+mj-cs"/>
              </a:rPr>
              <a:t>Le cahier des charges </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45</a:t>
            </a:fld>
            <a:endParaRPr lang="fr-FR" noProof="0"/>
          </a:p>
        </p:txBody>
      </p:sp>
      <p:sp>
        <p:nvSpPr>
          <p:cNvPr id="5" name="Espace réservé du texte 4"/>
          <p:cNvSpPr>
            <a:spLocks noGrp="1"/>
          </p:cNvSpPr>
          <p:nvPr>
            <p:ph type="body" idx="4294967295"/>
          </p:nvPr>
        </p:nvSpPr>
        <p:spPr/>
        <p:txBody>
          <a:bodyPr/>
          <a:lstStyle/>
          <a:p>
            <a:endParaRPr lang="fr-FR" dirty="0"/>
          </a:p>
          <a:p>
            <a:pPr marL="0" indent="0">
              <a:buNone/>
            </a:pPr>
            <a:r>
              <a:rPr lang="fr-FR" sz="2800" b="0" i="0" u="none" strike="noStrike" kern="1200" baseline="0" dirty="0">
                <a:solidFill>
                  <a:schemeClr val="tx1"/>
                </a:solidFill>
                <a:latin typeface="+mn-lt"/>
                <a:ea typeface="+mn-ea"/>
                <a:cs typeface="+mn-cs"/>
              </a:rPr>
              <a:t>Pour les gros projets, 2 niveaux de lecture, pour les 2 types de lecteurs :</a:t>
            </a:r>
          </a:p>
          <a:p>
            <a:pPr marL="0" indent="0">
              <a:buNone/>
            </a:pPr>
            <a:endParaRPr lang="fr-FR" sz="2800" b="0" i="0" u="none" strike="noStrike" kern="1200" baseline="0" dirty="0">
              <a:solidFill>
                <a:schemeClr val="tx1"/>
              </a:solidFill>
              <a:latin typeface="+mn-lt"/>
              <a:ea typeface="+mn-ea"/>
              <a:cs typeface="+mn-cs"/>
            </a:endParaRPr>
          </a:p>
          <a:p>
            <a:pPr lvl="1"/>
            <a:r>
              <a:rPr lang="fr-FR" sz="2400" b="0" i="0" u="none" strike="noStrike" kern="1200" baseline="0" dirty="0">
                <a:solidFill>
                  <a:schemeClr val="tx1"/>
                </a:solidFill>
                <a:latin typeface="+mn-lt"/>
                <a:ea typeface="+mn-ea"/>
                <a:cs typeface="+mn-cs"/>
              </a:rPr>
              <a:t>Un niveau </a:t>
            </a:r>
            <a:r>
              <a:rPr lang="fr-FR" sz="2400" b="1" i="0" u="none" strike="noStrike" kern="1200" baseline="0" dirty="0">
                <a:solidFill>
                  <a:schemeClr val="tx1"/>
                </a:solidFill>
                <a:latin typeface="+mn-lt"/>
                <a:ea typeface="+mn-ea"/>
                <a:cs typeface="+mn-cs"/>
              </a:rPr>
              <a:t>synthétique</a:t>
            </a:r>
            <a:r>
              <a:rPr lang="fr-FR" sz="2400" b="0" i="0" u="none" strike="noStrike" kern="1200" baseline="0" dirty="0">
                <a:solidFill>
                  <a:schemeClr val="tx1"/>
                </a:solidFill>
                <a:latin typeface="+mn-lt"/>
                <a:ea typeface="+mn-ea"/>
                <a:cs typeface="+mn-cs"/>
              </a:rPr>
              <a:t>, pour les décideurs (15 pages maxi)</a:t>
            </a:r>
          </a:p>
          <a:p>
            <a:pPr lvl="1"/>
            <a:r>
              <a:rPr lang="fr-FR" sz="2400" b="0" i="0" u="none" strike="noStrike" kern="1200" baseline="0" dirty="0">
                <a:solidFill>
                  <a:schemeClr val="tx1"/>
                </a:solidFill>
                <a:latin typeface="+mn-lt"/>
                <a:ea typeface="+mn-ea"/>
                <a:cs typeface="+mn-cs"/>
              </a:rPr>
              <a:t>Un niveau </a:t>
            </a:r>
            <a:r>
              <a:rPr lang="fr-FR" sz="2400" b="1" i="0" u="none" strike="noStrike" kern="1200" baseline="0" dirty="0">
                <a:solidFill>
                  <a:schemeClr val="tx1"/>
                </a:solidFill>
                <a:latin typeface="+mn-lt"/>
                <a:ea typeface="+mn-ea"/>
                <a:cs typeface="+mn-cs"/>
              </a:rPr>
              <a:t>détaillé</a:t>
            </a:r>
            <a:r>
              <a:rPr lang="fr-FR" sz="2400" b="0" i="0" u="none" strike="noStrike" kern="1200" baseline="0" dirty="0">
                <a:solidFill>
                  <a:schemeClr val="tx1"/>
                </a:solidFill>
                <a:latin typeface="+mn-lt"/>
                <a:ea typeface="+mn-ea"/>
                <a:cs typeface="+mn-cs"/>
              </a:rPr>
              <a:t>, sous forme d’annexes spécialisées, pour les opérationnels</a:t>
            </a:r>
          </a:p>
        </p:txBody>
      </p:sp>
    </p:spTree>
    <p:extLst>
      <p:ext uri="{BB962C8B-B14F-4D97-AF65-F5344CB8AC3E}">
        <p14:creationId xmlns:p14="http://schemas.microsoft.com/office/powerpoint/2010/main" val="1436480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cahier des charges : </a:t>
            </a:r>
            <a:r>
              <a:rPr lang="fr-FR" sz="3600" b="1" dirty="0"/>
              <a:t>recommandations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46</a:t>
            </a:fld>
            <a:endParaRPr lang="fr-FR" noProof="0"/>
          </a:p>
        </p:txBody>
      </p:sp>
      <p:sp>
        <p:nvSpPr>
          <p:cNvPr id="5" name="Espace réservé du texte 4"/>
          <p:cNvSpPr>
            <a:spLocks noGrp="1"/>
          </p:cNvSpPr>
          <p:nvPr>
            <p:ph type="body" idx="4294967295"/>
          </p:nvPr>
        </p:nvSpPr>
        <p:spPr>
          <a:xfrm>
            <a:off x="838200" y="1380575"/>
            <a:ext cx="10515600" cy="4351338"/>
          </a:xfrm>
        </p:spPr>
        <p:txBody>
          <a:bodyPr/>
          <a:lstStyle/>
          <a:p>
            <a:endParaRPr lang="fr-FR" dirty="0"/>
          </a:p>
          <a:p>
            <a:r>
              <a:rPr lang="fr-FR" sz="2800" b="0" i="0" u="none" strike="noStrike" kern="1200" baseline="0" dirty="0">
                <a:solidFill>
                  <a:schemeClr val="tx1"/>
                </a:solidFill>
                <a:latin typeface="+mn-lt"/>
                <a:ea typeface="+mn-ea"/>
                <a:cs typeface="+mn-cs"/>
              </a:rPr>
              <a:t>Ne pas chercher à détailler les fonctions “standards”</a:t>
            </a:r>
          </a:p>
          <a:p>
            <a:r>
              <a:rPr lang="fr-FR" sz="2800" b="0" i="0" u="none" strike="noStrike" kern="1200" baseline="0" dirty="0">
                <a:solidFill>
                  <a:schemeClr val="tx1"/>
                </a:solidFill>
                <a:latin typeface="+mn-lt"/>
                <a:ea typeface="+mn-ea"/>
                <a:cs typeface="+mn-cs"/>
              </a:rPr>
              <a:t>Détailler les spécificités</a:t>
            </a:r>
          </a:p>
          <a:p>
            <a:r>
              <a:rPr lang="fr-FR" sz="2800" b="0" i="0" u="none" strike="noStrike" kern="1200" baseline="0" dirty="0">
                <a:solidFill>
                  <a:schemeClr val="tx1"/>
                </a:solidFill>
                <a:latin typeface="+mn-lt"/>
                <a:ea typeface="+mn-ea"/>
                <a:cs typeface="+mn-cs"/>
              </a:rPr>
              <a:t>Détailler l’environnement logiciel</a:t>
            </a:r>
          </a:p>
          <a:p>
            <a:r>
              <a:rPr lang="fr-FR" sz="2800" b="0" i="0" u="none" strike="noStrike" kern="1200" baseline="0" dirty="0">
                <a:solidFill>
                  <a:schemeClr val="tx1"/>
                </a:solidFill>
                <a:latin typeface="+mn-lt"/>
                <a:ea typeface="+mn-ea"/>
                <a:cs typeface="+mn-cs"/>
              </a:rPr>
              <a:t>Ne pas négliger les prestations annexes</a:t>
            </a:r>
          </a:p>
          <a:p>
            <a:r>
              <a:rPr lang="fr-FR" sz="2800" b="0" i="0" u="none" strike="noStrike" kern="1200" baseline="0" dirty="0">
                <a:solidFill>
                  <a:schemeClr val="tx1"/>
                </a:solidFill>
                <a:latin typeface="+mn-lt"/>
                <a:ea typeface="+mn-ea"/>
                <a:cs typeface="+mn-cs"/>
              </a:rPr>
              <a:t>Ne pas tout exiger</a:t>
            </a:r>
          </a:p>
          <a:p>
            <a:r>
              <a:rPr lang="fr-FR" sz="2800" b="0" i="0" u="none" strike="noStrike" kern="1200" baseline="0" dirty="0">
                <a:solidFill>
                  <a:schemeClr val="tx1"/>
                </a:solidFill>
                <a:latin typeface="+mn-lt"/>
                <a:ea typeface="+mn-ea"/>
                <a:cs typeface="+mn-cs"/>
              </a:rPr>
              <a:t>Ne pas occulter les problèmes</a:t>
            </a:r>
          </a:p>
          <a:p>
            <a:r>
              <a:rPr lang="fr-FR" sz="2800" b="0" i="0" u="none" strike="noStrike" kern="1200" baseline="0" dirty="0">
                <a:solidFill>
                  <a:schemeClr val="tx1"/>
                </a:solidFill>
                <a:latin typeface="+mn-lt"/>
                <a:ea typeface="+mn-ea"/>
                <a:cs typeface="+mn-cs"/>
              </a:rPr>
              <a:t>Le faire valider</a:t>
            </a:r>
          </a:p>
          <a:p>
            <a:endParaRPr lang="fr-FR" dirty="0"/>
          </a:p>
        </p:txBody>
      </p:sp>
    </p:spTree>
    <p:extLst>
      <p:ext uri="{BB962C8B-B14F-4D97-AF65-F5344CB8AC3E}">
        <p14:creationId xmlns:p14="http://schemas.microsoft.com/office/powerpoint/2010/main" val="2628766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2454442" y="682937"/>
            <a:ext cx="8737934" cy="6018660"/>
          </a:xfrm>
          <a:prstGeom prst="rect">
            <a:avLst/>
          </a:prstGeom>
        </p:spPr>
      </p:pic>
      <p:sp>
        <p:nvSpPr>
          <p:cNvPr id="2" name="Titre 1"/>
          <p:cNvSpPr>
            <a:spLocks noGrp="1"/>
          </p:cNvSpPr>
          <p:nvPr>
            <p:ph type="title"/>
          </p:nvPr>
        </p:nvSpPr>
        <p:spPr>
          <a:xfrm>
            <a:off x="838200" y="-172118"/>
            <a:ext cx="10515600" cy="1325563"/>
          </a:xfrm>
        </p:spPr>
        <p:txBody>
          <a:bodyPr/>
          <a:lstStyle/>
          <a:p>
            <a:r>
              <a:rPr lang="fr-FR" sz="4000" kern="1200" dirty="0">
                <a:solidFill>
                  <a:schemeClr val="tx1"/>
                </a:solidFill>
                <a:effectLst/>
                <a:latin typeface="+mj-lt"/>
                <a:ea typeface="+mj-ea"/>
                <a:cs typeface="+mj-cs"/>
              </a:rPr>
              <a:t>Phase : Initialisation</a:t>
            </a:r>
            <a:endParaRPr lang="fr-FR"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47</a:t>
            </a:fld>
            <a:endParaRPr lang="fr-FR" noProof="0"/>
          </a:p>
        </p:txBody>
      </p:sp>
      <p:sp>
        <p:nvSpPr>
          <p:cNvPr id="5" name="Espace réservé du texte 4"/>
          <p:cNvSpPr>
            <a:spLocks noGrp="1"/>
          </p:cNvSpPr>
          <p:nvPr>
            <p:ph type="body" idx="4294967295"/>
          </p:nvPr>
        </p:nvSpPr>
        <p:spPr>
          <a:xfrm>
            <a:off x="838200" y="995446"/>
            <a:ext cx="10515600" cy="4351338"/>
          </a:xfrm>
        </p:spPr>
        <p:txBody>
          <a:bodyPr>
            <a:normAutofit/>
          </a:bodyPr>
          <a:lstStyle/>
          <a:p>
            <a:pPr marL="0" indent="0">
              <a:buNone/>
            </a:pPr>
            <a:r>
              <a:rPr lang="fr-FR" u="sng" dirty="0">
                <a:effectLst>
                  <a:outerShdw blurRad="38100" dist="38100" dir="2700000" algn="tl">
                    <a:srgbClr val="000000">
                      <a:alpha val="43137"/>
                    </a:srgbClr>
                  </a:outerShdw>
                </a:effectLst>
              </a:rPr>
              <a:t>Rôles</a:t>
            </a:r>
            <a:r>
              <a:rPr lang="fr-FR" u="sng" baseline="0" dirty="0">
                <a:effectLst>
                  <a:outerShdw blurRad="38100" dist="38100" dir="2700000" algn="tl">
                    <a:srgbClr val="000000">
                      <a:alpha val="43137"/>
                    </a:srgbClr>
                  </a:outerShdw>
                </a:effectLst>
              </a:rPr>
              <a:t> des équipes</a:t>
            </a:r>
          </a:p>
          <a:p>
            <a:pPr marL="0" indent="0">
              <a:buNone/>
            </a:pPr>
            <a:endParaRPr lang="fr-FR"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7332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TCO : Total </a:t>
            </a:r>
            <a:r>
              <a:rPr lang="fr-FR" b="1" dirty="0" err="1"/>
              <a:t>Cost</a:t>
            </a:r>
            <a:r>
              <a:rPr lang="fr-FR" b="1" dirty="0"/>
              <a:t> of </a:t>
            </a:r>
            <a:r>
              <a:rPr lang="fr-FR" b="1" dirty="0" err="1"/>
              <a:t>Ownership</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48</a:t>
            </a:fld>
            <a:endParaRPr lang="fr-FR" noProof="0"/>
          </a:p>
        </p:txBody>
      </p:sp>
      <p:sp>
        <p:nvSpPr>
          <p:cNvPr id="5" name="Espace réservé du texte 4"/>
          <p:cNvSpPr>
            <a:spLocks noGrp="1"/>
          </p:cNvSpPr>
          <p:nvPr>
            <p:ph type="body" idx="4294967295"/>
          </p:nvPr>
        </p:nvSpPr>
        <p:spPr>
          <a:xfrm>
            <a:off x="467139" y="954156"/>
            <a:ext cx="11072191" cy="5402193"/>
          </a:xfrm>
        </p:spPr>
        <p:txBody>
          <a:bodyPr>
            <a:normAutofit fontScale="77500" lnSpcReduction="20000"/>
          </a:bodyPr>
          <a:lstStyle/>
          <a:p>
            <a:endParaRPr lang="fr-FR" dirty="0"/>
          </a:p>
          <a:p>
            <a:pPr marL="0" indent="0">
              <a:buNone/>
            </a:pPr>
            <a:r>
              <a:rPr lang="fr-FR" dirty="0"/>
              <a:t>TCO = Coûts directs + Coûts indirects + Coûts cachés</a:t>
            </a:r>
            <a:endParaRPr lang="fr-FR" sz="2800" b="0" i="0" u="none" strike="noStrike" kern="1200" baseline="0" dirty="0">
              <a:solidFill>
                <a:schemeClr val="tx1"/>
              </a:solidFill>
              <a:latin typeface="+mn-lt"/>
              <a:ea typeface="+mn-ea"/>
              <a:cs typeface="+mn-cs"/>
            </a:endParaRPr>
          </a:p>
          <a:p>
            <a:r>
              <a:rPr lang="fr-FR" dirty="0"/>
              <a:t>Coûts directs</a:t>
            </a:r>
          </a:p>
          <a:p>
            <a:pPr lvl="1"/>
            <a:r>
              <a:rPr lang="fr-FR" dirty="0"/>
              <a:t>Licences logicielles</a:t>
            </a:r>
          </a:p>
          <a:p>
            <a:pPr lvl="1"/>
            <a:r>
              <a:rPr lang="fr-FR" dirty="0"/>
              <a:t>Matériel</a:t>
            </a:r>
          </a:p>
          <a:p>
            <a:pPr lvl="1"/>
            <a:r>
              <a:rPr lang="fr-FR" dirty="0"/>
              <a:t>Intégration</a:t>
            </a:r>
          </a:p>
          <a:p>
            <a:pPr lvl="1"/>
            <a:r>
              <a:rPr lang="fr-FR" dirty="0"/>
              <a:t>Maintenance</a:t>
            </a:r>
          </a:p>
          <a:p>
            <a:r>
              <a:rPr lang="fr-FR" dirty="0"/>
              <a:t>Coûts indirects</a:t>
            </a:r>
          </a:p>
          <a:p>
            <a:pPr lvl="1"/>
            <a:r>
              <a:rPr lang="fr-FR" dirty="0"/>
              <a:t>Etude préalable</a:t>
            </a:r>
          </a:p>
          <a:p>
            <a:pPr lvl="1"/>
            <a:r>
              <a:rPr lang="fr-FR" dirty="0"/>
              <a:t>Conduite de projet</a:t>
            </a:r>
          </a:p>
          <a:p>
            <a:pPr lvl="1"/>
            <a:r>
              <a:rPr lang="fr-FR" dirty="0"/>
              <a:t>Formation du personnel</a:t>
            </a:r>
          </a:p>
          <a:p>
            <a:pPr lvl="1"/>
            <a:r>
              <a:rPr lang="fr-FR" dirty="0"/>
              <a:t>Accompagnement des utilisateurs</a:t>
            </a:r>
          </a:p>
          <a:p>
            <a:r>
              <a:rPr lang="fr-FR" dirty="0"/>
              <a:t>Coûts cachés</a:t>
            </a:r>
          </a:p>
          <a:p>
            <a:pPr lvl="1"/>
            <a:r>
              <a:rPr lang="fr-FR" dirty="0"/>
              <a:t>Surplus de formation</a:t>
            </a:r>
          </a:p>
          <a:p>
            <a:pPr lvl="1"/>
            <a:r>
              <a:rPr lang="fr-FR" dirty="0"/>
              <a:t>Résistance au changement</a:t>
            </a:r>
          </a:p>
          <a:p>
            <a:pPr lvl="1"/>
            <a:r>
              <a:rPr lang="fr-FR" dirty="0"/>
              <a:t>Gestion du personnel</a:t>
            </a:r>
          </a:p>
          <a:p>
            <a:pPr lvl="1"/>
            <a:r>
              <a:rPr lang="fr-FR" dirty="0"/>
              <a:t>Conseil assistance</a:t>
            </a:r>
          </a:p>
          <a:p>
            <a:pPr lvl="1"/>
            <a:r>
              <a:rPr lang="fr-FR" dirty="0"/>
              <a:t>Dépression après bascule</a:t>
            </a:r>
          </a:p>
        </p:txBody>
      </p:sp>
    </p:spTree>
    <p:extLst>
      <p:ext uri="{BB962C8B-B14F-4D97-AF65-F5344CB8AC3E}">
        <p14:creationId xmlns:p14="http://schemas.microsoft.com/office/powerpoint/2010/main" val="2967187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269FD-2069-D850-F58F-DD14737031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A48E794-954F-1236-2A2F-3BA6613F6CAB}"/>
              </a:ext>
            </a:extLst>
          </p:cNvPr>
          <p:cNvSpPr>
            <a:spLocks noGrp="1"/>
          </p:cNvSpPr>
          <p:nvPr>
            <p:ph type="title"/>
          </p:nvPr>
        </p:nvSpPr>
        <p:spPr/>
        <p:txBody>
          <a:bodyPr/>
          <a:lstStyle/>
          <a:p>
            <a:r>
              <a:rPr lang="fr-FR" b="1" dirty="0"/>
              <a:t>Méthodes de conduite : Bancroft</a:t>
            </a:r>
            <a:endParaRPr lang="fr-FR" sz="3600" dirty="0"/>
          </a:p>
        </p:txBody>
      </p:sp>
      <p:sp>
        <p:nvSpPr>
          <p:cNvPr id="3" name="Espace réservé de la date 2">
            <a:extLst>
              <a:ext uri="{FF2B5EF4-FFF2-40B4-BE49-F238E27FC236}">
                <a16:creationId xmlns:a16="http://schemas.microsoft.com/office/drawing/2014/main" id="{A000F6D9-FB8F-628D-8FD9-9A69153ED9E1}"/>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7B8AA587-DAAF-C8A3-C7AD-EC4E8F87EC1A}"/>
              </a:ext>
            </a:extLst>
          </p:cNvPr>
          <p:cNvSpPr>
            <a:spLocks noGrp="1"/>
          </p:cNvSpPr>
          <p:nvPr>
            <p:ph type="sldNum" sz="quarter" idx="12"/>
          </p:nvPr>
        </p:nvSpPr>
        <p:spPr/>
        <p:txBody>
          <a:bodyPr/>
          <a:lstStyle/>
          <a:p>
            <a:pPr rtl="0"/>
            <a:fld id="{5A4A7955-6230-48B4-BD8B-A7C460F75945}" type="slidenum">
              <a:rPr lang="fr-FR" noProof="0" smtClean="0"/>
              <a:t>49</a:t>
            </a:fld>
            <a:endParaRPr lang="fr-FR" noProof="0"/>
          </a:p>
        </p:txBody>
      </p:sp>
      <p:sp>
        <p:nvSpPr>
          <p:cNvPr id="5" name="Espace réservé du texte 4">
            <a:extLst>
              <a:ext uri="{FF2B5EF4-FFF2-40B4-BE49-F238E27FC236}">
                <a16:creationId xmlns:a16="http://schemas.microsoft.com/office/drawing/2014/main" id="{425A0BE4-E713-2B90-4881-348805F707E0}"/>
              </a:ext>
            </a:extLst>
          </p:cNvPr>
          <p:cNvSpPr>
            <a:spLocks noGrp="1"/>
          </p:cNvSpPr>
          <p:nvPr>
            <p:ph type="body" idx="4294967295"/>
          </p:nvPr>
        </p:nvSpPr>
        <p:spPr>
          <a:xfrm>
            <a:off x="838200" y="1380575"/>
            <a:ext cx="10899913" cy="4351338"/>
          </a:xfrm>
        </p:spPr>
        <p:txBody>
          <a:bodyPr/>
          <a:lstStyle/>
          <a:p>
            <a:pPr marL="457200" lvl="1" indent="0">
              <a:buNone/>
            </a:pPr>
            <a:endParaRPr lang="fr-FR" dirty="0">
              <a:latin typeface="Comic Sans MS" panose="030F0702030302020204" pitchFamily="66" charset="0"/>
            </a:endParaRPr>
          </a:p>
          <a:p>
            <a:pPr marL="457200" lvl="1" indent="0">
              <a:buNone/>
            </a:pPr>
            <a:r>
              <a:rPr lang="fr-FR" sz="2800" dirty="0"/>
              <a:t>Le modèle de Bancroft est une méthodologie pour déployer un ERP</a:t>
            </a:r>
          </a:p>
          <a:p>
            <a:pPr lvl="1">
              <a:buFontTx/>
              <a:buChar char="-"/>
            </a:pPr>
            <a:r>
              <a:rPr lang="fr-FR" sz="2800" dirty="0"/>
              <a:t>en intégrant les aspects techniques et organisationnels, </a:t>
            </a:r>
          </a:p>
          <a:p>
            <a:pPr lvl="1">
              <a:buFontTx/>
              <a:buChar char="-"/>
            </a:pPr>
            <a:r>
              <a:rPr lang="fr-FR" sz="2800" dirty="0"/>
              <a:t>tout en  accompagnant le changement pour une adoption réussie.</a:t>
            </a:r>
          </a:p>
          <a:p>
            <a:pPr lvl="1"/>
            <a:endParaRPr lang="fr-FR" dirty="0"/>
          </a:p>
          <a:p>
            <a:pPr marL="457200" lvl="1" indent="0">
              <a:buNone/>
            </a:pPr>
            <a:endParaRPr lang="fr-FR" dirty="0"/>
          </a:p>
        </p:txBody>
      </p:sp>
    </p:spTree>
    <p:extLst>
      <p:ext uri="{BB962C8B-B14F-4D97-AF65-F5344CB8AC3E}">
        <p14:creationId xmlns:p14="http://schemas.microsoft.com/office/powerpoint/2010/main" val="377201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Approche systémique</a:t>
            </a:r>
          </a:p>
        </p:txBody>
      </p:sp>
      <p:sp>
        <p:nvSpPr>
          <p:cNvPr id="3" name="Espace réservé du contenu 2"/>
          <p:cNvSpPr>
            <a:spLocks noGrp="1"/>
          </p:cNvSpPr>
          <p:nvPr>
            <p:ph idx="1"/>
            <p:custDataLst>
              <p:tags r:id="rId2"/>
            </p:custDataLst>
          </p:nvPr>
        </p:nvSpPr>
        <p:spPr/>
        <p:txBody>
          <a:bodyPr/>
          <a:lstStyle/>
          <a:p>
            <a:pPr marL="0" indent="0">
              <a:buNone/>
            </a:pPr>
            <a:r>
              <a:rPr lang="fr-FR" dirty="0"/>
              <a:t>Le système-entreprise comporte deux types de composants</a:t>
            </a:r>
          </a:p>
          <a:p>
            <a:pPr marL="0" indent="0">
              <a:buNone/>
            </a:pPr>
            <a:endParaRPr lang="fr-FR" dirty="0"/>
          </a:p>
          <a:p>
            <a:r>
              <a:rPr lang="fr-FR" b="1" dirty="0"/>
              <a:t>Composants structuraux </a:t>
            </a:r>
            <a:r>
              <a:rPr lang="fr-FR" dirty="0"/>
              <a:t>: </a:t>
            </a:r>
            <a:r>
              <a:rPr lang="fr-FR" sz="2000" dirty="0"/>
              <a:t>un territoire délimité, des élément matériels et humains, des 	</a:t>
            </a:r>
          </a:p>
          <a:p>
            <a:pPr marL="0" indent="0">
              <a:buNone/>
            </a:pPr>
            <a:r>
              <a:rPr lang="fr-FR" sz="2000" dirty="0"/>
              <a:t>			réseaux de communication</a:t>
            </a:r>
          </a:p>
          <a:p>
            <a:pPr marL="0" indent="0">
              <a:buNone/>
            </a:pPr>
            <a:endParaRPr lang="fr-FR" sz="2000" dirty="0"/>
          </a:p>
          <a:p>
            <a:r>
              <a:rPr lang="fr-FR" b="1" dirty="0"/>
              <a:t>composants fonctionnels : </a:t>
            </a:r>
            <a:r>
              <a:rPr lang="fr-FR" sz="2000" dirty="0"/>
              <a:t>des flux d’énergie, d’information,  marchandises circulant entre 				les unités du système …</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5</a:t>
            </a:fld>
            <a:endParaRPr lang="fr-FR" noProof="0"/>
          </a:p>
        </p:txBody>
      </p:sp>
    </p:spTree>
    <p:extLst>
      <p:ext uri="{BB962C8B-B14F-4D97-AF65-F5344CB8AC3E}">
        <p14:creationId xmlns:p14="http://schemas.microsoft.com/office/powerpoint/2010/main" val="138650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4909"/>
            <a:ext cx="10515600" cy="1325563"/>
          </a:xfrm>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50</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lvl="1"/>
            <a:endParaRPr lang="fr-FR" dirty="0"/>
          </a:p>
          <a:p>
            <a:pPr lvl="1"/>
            <a:endParaRPr lang="fr-FR" dirty="0"/>
          </a:p>
          <a:p>
            <a:pPr marL="457200" lvl="1" indent="0">
              <a:buNone/>
            </a:pPr>
            <a:endParaRPr lang="fr-FR" dirty="0"/>
          </a:p>
        </p:txBody>
      </p:sp>
      <p:graphicFrame>
        <p:nvGraphicFramePr>
          <p:cNvPr id="6" name="Diagramme 5"/>
          <p:cNvGraphicFramePr/>
          <p:nvPr>
            <p:extLst>
              <p:ext uri="{D42A27DB-BD31-4B8C-83A1-F6EECF244321}">
                <p14:modId xmlns:p14="http://schemas.microsoft.com/office/powerpoint/2010/main" val="1221547766"/>
              </p:ext>
            </p:extLst>
          </p:nvPr>
        </p:nvGraphicFramePr>
        <p:xfrm>
          <a:off x="2370328" y="12744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8186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51</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marL="457200" lvl="1" indent="0">
              <a:buNone/>
            </a:pPr>
            <a:r>
              <a:rPr lang="fr-FR" b="1" dirty="0"/>
              <a:t>La phase « Focus »:</a:t>
            </a:r>
            <a:endParaRPr lang="fr-FR" dirty="0"/>
          </a:p>
          <a:p>
            <a:pPr marL="457200" lvl="1" indent="0">
              <a:buNone/>
            </a:pPr>
            <a:endParaRPr lang="fr-FR" b="1" dirty="0"/>
          </a:p>
          <a:p>
            <a:pPr marL="457200" lvl="1" indent="0">
              <a:buNone/>
            </a:pPr>
            <a:endParaRPr lang="fr-FR" dirty="0"/>
          </a:p>
          <a:p>
            <a:pPr lvl="1"/>
            <a:r>
              <a:rPr lang="fr-FR" dirty="0"/>
              <a:t>Phase de planification pour définir les éléments clés pour le comité</a:t>
            </a:r>
          </a:p>
          <a:p>
            <a:pPr lvl="1"/>
            <a:r>
              <a:rPr lang="fr-FR" dirty="0"/>
              <a:t>Sélection des membres des équipes</a:t>
            </a:r>
          </a:p>
          <a:p>
            <a:pPr lvl="1"/>
            <a:r>
              <a:rPr lang="fr-FR" dirty="0"/>
              <a:t>Elaboration des directives principales du projet</a:t>
            </a:r>
          </a:p>
          <a:p>
            <a:pPr lvl="1"/>
            <a:r>
              <a:rPr lang="fr-FR" dirty="0"/>
              <a:t>Création du plan projet</a:t>
            </a:r>
          </a:p>
          <a:p>
            <a:pPr lvl="1"/>
            <a:endParaRPr lang="fr-FR" dirty="0"/>
          </a:p>
          <a:p>
            <a:pPr lvl="1"/>
            <a:endParaRPr lang="fr-FR" dirty="0"/>
          </a:p>
          <a:p>
            <a:pPr marL="457200" lvl="1" indent="0">
              <a:buNone/>
            </a:pPr>
            <a:endParaRPr lang="fr-FR" dirty="0"/>
          </a:p>
        </p:txBody>
      </p:sp>
    </p:spTree>
    <p:extLst>
      <p:ext uri="{BB962C8B-B14F-4D97-AF65-F5344CB8AC3E}">
        <p14:creationId xmlns:p14="http://schemas.microsoft.com/office/powerpoint/2010/main" val="1678066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52</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marL="457200" lvl="1" indent="0">
              <a:buNone/>
            </a:pPr>
            <a:r>
              <a:rPr lang="fr-FR" b="1" dirty="0"/>
              <a:t>La phase « </a:t>
            </a:r>
            <a:r>
              <a:rPr lang="fr-FR" b="1" dirty="0" err="1"/>
              <a:t>As-is</a:t>
            </a:r>
            <a:r>
              <a:rPr lang="fr-FR" b="1" dirty="0"/>
              <a:t> »:</a:t>
            </a:r>
            <a:endParaRPr lang="fr-FR" dirty="0"/>
          </a:p>
          <a:p>
            <a:pPr lvl="1"/>
            <a:endParaRPr lang="fr-FR" b="1" dirty="0"/>
          </a:p>
          <a:p>
            <a:pPr lvl="1"/>
            <a:endParaRPr lang="fr-FR" dirty="0"/>
          </a:p>
          <a:p>
            <a:pPr lvl="1"/>
            <a:r>
              <a:rPr lang="fr-FR" dirty="0"/>
              <a:t>Analyse des processus métier actuels</a:t>
            </a:r>
          </a:p>
          <a:p>
            <a:pPr lvl="1"/>
            <a:r>
              <a:rPr lang="fr-FR" dirty="0"/>
              <a:t>Installation de l’ERP</a:t>
            </a:r>
          </a:p>
          <a:p>
            <a:pPr lvl="1"/>
            <a:r>
              <a:rPr lang="fr-FR" dirty="0" err="1"/>
              <a:t>Mapping</a:t>
            </a:r>
            <a:r>
              <a:rPr lang="fr-FR" dirty="0"/>
              <a:t> et adaptation des processus métier à l’ERP </a:t>
            </a:r>
          </a:p>
          <a:p>
            <a:pPr lvl="1"/>
            <a:r>
              <a:rPr lang="fr-FR" dirty="0"/>
              <a:t>Formation des équipes du projet</a:t>
            </a:r>
          </a:p>
          <a:p>
            <a:pPr lvl="1"/>
            <a:endParaRPr lang="fr-FR" dirty="0"/>
          </a:p>
          <a:p>
            <a:pPr lvl="1"/>
            <a:endParaRPr lang="fr-FR" dirty="0"/>
          </a:p>
          <a:p>
            <a:pPr marL="457200" lvl="1" indent="0">
              <a:buNone/>
            </a:pPr>
            <a:endParaRPr lang="fr-FR" dirty="0"/>
          </a:p>
        </p:txBody>
      </p:sp>
    </p:spTree>
    <p:extLst>
      <p:ext uri="{BB962C8B-B14F-4D97-AF65-F5344CB8AC3E}">
        <p14:creationId xmlns:p14="http://schemas.microsoft.com/office/powerpoint/2010/main" val="1289637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53</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marL="457200" lvl="1" indent="0">
              <a:buNone/>
            </a:pPr>
            <a:r>
              <a:rPr lang="fr-FR" b="1" dirty="0"/>
              <a:t>La phase « To </a:t>
            </a:r>
            <a:r>
              <a:rPr lang="fr-FR" b="1" dirty="0" err="1"/>
              <a:t>be</a:t>
            </a:r>
            <a:r>
              <a:rPr lang="fr-FR" b="1" dirty="0"/>
              <a:t> »:</a:t>
            </a:r>
            <a:endParaRPr lang="fr-FR" dirty="0"/>
          </a:p>
          <a:p>
            <a:pPr lvl="1"/>
            <a:endParaRPr lang="fr-FR" b="1" dirty="0"/>
          </a:p>
          <a:p>
            <a:pPr lvl="1"/>
            <a:endParaRPr lang="fr-FR" dirty="0"/>
          </a:p>
          <a:p>
            <a:pPr lvl="1"/>
            <a:r>
              <a:rPr lang="fr-FR" dirty="0"/>
              <a:t>Décrit la conception de haut niveau puis la conception détaillée acceptée par l'utilisateur</a:t>
            </a:r>
          </a:p>
          <a:p>
            <a:pPr lvl="1"/>
            <a:r>
              <a:rPr lang="fr-FR" dirty="0"/>
              <a:t>Prototypage interactif</a:t>
            </a:r>
          </a:p>
          <a:p>
            <a:pPr lvl="1"/>
            <a:r>
              <a:rPr lang="fr-FR" dirty="0"/>
              <a:t>Communication constante avec l'utilisateur</a:t>
            </a:r>
          </a:p>
          <a:p>
            <a:pPr lvl="1"/>
            <a:endParaRPr lang="fr-FR" dirty="0"/>
          </a:p>
          <a:p>
            <a:pPr marL="457200" lvl="1" indent="0">
              <a:buNone/>
            </a:pPr>
            <a:endParaRPr lang="fr-FR" dirty="0"/>
          </a:p>
        </p:txBody>
      </p:sp>
    </p:spTree>
    <p:extLst>
      <p:ext uri="{BB962C8B-B14F-4D97-AF65-F5344CB8AC3E}">
        <p14:creationId xmlns:p14="http://schemas.microsoft.com/office/powerpoint/2010/main" val="1186235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54</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marL="457200" lvl="1" indent="0">
              <a:buNone/>
            </a:pPr>
            <a:r>
              <a:rPr lang="fr-FR" b="1" dirty="0"/>
              <a:t>La phase « Constructive – </a:t>
            </a:r>
            <a:r>
              <a:rPr lang="fr-FR" b="1" dirty="0" err="1"/>
              <a:t>testing</a:t>
            </a:r>
            <a:r>
              <a:rPr lang="fr-FR" b="1" dirty="0"/>
              <a:t> phase »:</a:t>
            </a:r>
            <a:endParaRPr lang="fr-FR" dirty="0"/>
          </a:p>
          <a:p>
            <a:pPr lvl="1"/>
            <a:endParaRPr lang="fr-FR" b="1" dirty="0"/>
          </a:p>
          <a:p>
            <a:pPr lvl="1"/>
            <a:endParaRPr lang="fr-FR" dirty="0"/>
          </a:p>
          <a:p>
            <a:pPr lvl="1"/>
            <a:r>
              <a:rPr lang="fr-FR" dirty="0"/>
              <a:t>Développement d’une configuration globale</a:t>
            </a:r>
          </a:p>
          <a:p>
            <a:pPr lvl="1"/>
            <a:r>
              <a:rPr lang="fr-FR" dirty="0"/>
              <a:t>Population d'instances de test avec des données réelles</a:t>
            </a:r>
          </a:p>
          <a:p>
            <a:pPr lvl="1"/>
            <a:r>
              <a:rPr lang="fr-FR" dirty="0"/>
              <a:t>Construire et tester des interfaces</a:t>
            </a:r>
          </a:p>
          <a:p>
            <a:pPr lvl="1"/>
            <a:r>
              <a:rPr lang="fr-FR" dirty="0"/>
              <a:t>Créer et tester les rapports</a:t>
            </a:r>
          </a:p>
          <a:p>
            <a:pPr lvl="1"/>
            <a:r>
              <a:rPr lang="fr-FR" dirty="0"/>
              <a:t>Test du système et les utilisateurs</a:t>
            </a:r>
          </a:p>
          <a:p>
            <a:pPr marL="457200" lvl="1" indent="0">
              <a:buNone/>
            </a:pPr>
            <a:endParaRPr lang="fr-FR" dirty="0"/>
          </a:p>
        </p:txBody>
      </p:sp>
    </p:spTree>
    <p:extLst>
      <p:ext uri="{BB962C8B-B14F-4D97-AF65-F5344CB8AC3E}">
        <p14:creationId xmlns:p14="http://schemas.microsoft.com/office/powerpoint/2010/main" val="2709178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Bancroft</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55</a:t>
            </a:fld>
            <a:endParaRPr lang="fr-FR" noProof="0"/>
          </a:p>
        </p:txBody>
      </p:sp>
      <p:sp>
        <p:nvSpPr>
          <p:cNvPr id="5" name="Espace réservé du texte 4"/>
          <p:cNvSpPr>
            <a:spLocks noGrp="1"/>
          </p:cNvSpPr>
          <p:nvPr>
            <p:ph type="body" idx="4294967295"/>
          </p:nvPr>
        </p:nvSpPr>
        <p:spPr>
          <a:xfrm>
            <a:off x="838200" y="1380575"/>
            <a:ext cx="10899913" cy="4351338"/>
          </a:xfrm>
        </p:spPr>
        <p:txBody>
          <a:bodyPr/>
          <a:lstStyle/>
          <a:p>
            <a:pPr marL="457200" lvl="1" indent="0">
              <a:buNone/>
            </a:pPr>
            <a:r>
              <a:rPr lang="fr-FR" b="1" dirty="0"/>
              <a:t>La phase « </a:t>
            </a:r>
            <a:r>
              <a:rPr lang="fr-FR" b="1" dirty="0" err="1"/>
              <a:t>Actual</a:t>
            </a:r>
            <a:r>
              <a:rPr lang="fr-FR" b="1" dirty="0"/>
              <a:t> </a:t>
            </a:r>
            <a:r>
              <a:rPr lang="fr-FR" b="1" dirty="0" err="1"/>
              <a:t>implementation</a:t>
            </a:r>
            <a:r>
              <a:rPr lang="fr-FR" b="1" dirty="0"/>
              <a:t> »:</a:t>
            </a:r>
            <a:endParaRPr lang="fr-FR" dirty="0"/>
          </a:p>
          <a:p>
            <a:pPr lvl="1"/>
            <a:endParaRPr lang="fr-FR" b="1" dirty="0"/>
          </a:p>
          <a:p>
            <a:pPr lvl="1"/>
            <a:endParaRPr lang="fr-FR" dirty="0"/>
          </a:p>
          <a:p>
            <a:pPr lvl="1"/>
            <a:r>
              <a:rPr lang="fr-FR" dirty="0"/>
              <a:t>Construire et aménager le réseau informatique </a:t>
            </a:r>
          </a:p>
          <a:p>
            <a:pPr lvl="1"/>
            <a:r>
              <a:rPr lang="fr-FR" dirty="0"/>
              <a:t>Installation des postes utilisateurs</a:t>
            </a:r>
          </a:p>
          <a:p>
            <a:pPr lvl="1"/>
            <a:r>
              <a:rPr lang="fr-FR" dirty="0"/>
              <a:t>Gérer les formations des utilisateurs et le support </a:t>
            </a:r>
          </a:p>
        </p:txBody>
      </p:sp>
    </p:spTree>
    <p:extLst>
      <p:ext uri="{BB962C8B-B14F-4D97-AF65-F5344CB8AC3E}">
        <p14:creationId xmlns:p14="http://schemas.microsoft.com/office/powerpoint/2010/main" val="3367257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678-E4FC-5E35-C95E-811CAAE21D1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05FCA72-46D9-C485-04BC-B5F068EE15C5}"/>
              </a:ext>
            </a:extLst>
          </p:cNvPr>
          <p:cNvSpPr>
            <a:spLocks noGrp="1"/>
          </p:cNvSpPr>
          <p:nvPr>
            <p:ph type="title"/>
          </p:nvPr>
        </p:nvSpPr>
        <p:spPr/>
        <p:txBody>
          <a:bodyPr/>
          <a:lstStyle/>
          <a:p>
            <a:r>
              <a:rPr lang="fr-FR" b="1" dirty="0"/>
              <a:t>Bancroft – Avantages</a:t>
            </a:r>
            <a:endParaRPr lang="fr-FR" sz="3600" dirty="0"/>
          </a:p>
        </p:txBody>
      </p:sp>
      <p:sp>
        <p:nvSpPr>
          <p:cNvPr id="3" name="Espace réservé de la date 2">
            <a:extLst>
              <a:ext uri="{FF2B5EF4-FFF2-40B4-BE49-F238E27FC236}">
                <a16:creationId xmlns:a16="http://schemas.microsoft.com/office/drawing/2014/main" id="{C08E6653-BAC3-4436-CDD0-C2891B04885C}"/>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0C62910C-19ED-C98D-B73A-0155C4F47658}"/>
              </a:ext>
            </a:extLst>
          </p:cNvPr>
          <p:cNvSpPr>
            <a:spLocks noGrp="1"/>
          </p:cNvSpPr>
          <p:nvPr>
            <p:ph type="sldNum" sz="quarter" idx="12"/>
          </p:nvPr>
        </p:nvSpPr>
        <p:spPr/>
        <p:txBody>
          <a:bodyPr/>
          <a:lstStyle/>
          <a:p>
            <a:pPr rtl="0"/>
            <a:fld id="{5A4A7955-6230-48B4-BD8B-A7C460F75945}" type="slidenum">
              <a:rPr lang="fr-FR" noProof="0" smtClean="0"/>
              <a:t>56</a:t>
            </a:fld>
            <a:endParaRPr lang="fr-FR" noProof="0"/>
          </a:p>
        </p:txBody>
      </p:sp>
      <p:sp>
        <p:nvSpPr>
          <p:cNvPr id="5" name="Espace réservé du texte 4">
            <a:extLst>
              <a:ext uri="{FF2B5EF4-FFF2-40B4-BE49-F238E27FC236}">
                <a16:creationId xmlns:a16="http://schemas.microsoft.com/office/drawing/2014/main" id="{3578BBC7-2AEB-B87C-4C77-FEC9500F921A}"/>
              </a:ext>
            </a:extLst>
          </p:cNvPr>
          <p:cNvSpPr>
            <a:spLocks noGrp="1"/>
          </p:cNvSpPr>
          <p:nvPr>
            <p:ph type="body" idx="4294967295"/>
          </p:nvPr>
        </p:nvSpPr>
        <p:spPr>
          <a:xfrm>
            <a:off x="838200" y="1380575"/>
            <a:ext cx="10899913" cy="4351338"/>
          </a:xfrm>
        </p:spPr>
        <p:txBody>
          <a:bodyPr/>
          <a:lstStyle/>
          <a:p>
            <a:pPr lvl="1"/>
            <a:endParaRPr lang="fr-FR" dirty="0"/>
          </a:p>
          <a:p>
            <a:pPr lvl="1"/>
            <a:r>
              <a:rPr lang="fr-FR" dirty="0"/>
              <a:t>Met l'accent sur la vision stratégique et l'adéquation entre l'ERP et les objectifs métiers.</a:t>
            </a:r>
          </a:p>
          <a:p>
            <a:pPr lvl="1"/>
            <a:endParaRPr lang="fr-FR" dirty="0"/>
          </a:p>
          <a:p>
            <a:pPr lvl="1"/>
            <a:r>
              <a:rPr lang="fr-FR" dirty="0"/>
              <a:t>Insiste sur l'importance du </a:t>
            </a:r>
            <a:r>
              <a:rPr lang="fr-FR" dirty="0" err="1"/>
              <a:t>redesign</a:t>
            </a:r>
            <a:r>
              <a:rPr lang="fr-FR" dirty="0"/>
              <a:t> des processus avant l'implémentation.</a:t>
            </a:r>
          </a:p>
          <a:p>
            <a:pPr lvl="1"/>
            <a:endParaRPr lang="fr-FR" dirty="0"/>
          </a:p>
          <a:p>
            <a:pPr lvl="1"/>
            <a:r>
              <a:rPr lang="fr-FR" dirty="0"/>
              <a:t>Approche globale, adaptée aux grandes entreprises.</a:t>
            </a:r>
          </a:p>
        </p:txBody>
      </p:sp>
    </p:spTree>
    <p:extLst>
      <p:ext uri="{BB962C8B-B14F-4D97-AF65-F5344CB8AC3E}">
        <p14:creationId xmlns:p14="http://schemas.microsoft.com/office/powerpoint/2010/main" val="4284103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A5CDD-5AE0-DF6D-A750-A47AA4975A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C36553-F90C-7D6B-3D5B-180BE52BD8B6}"/>
              </a:ext>
            </a:extLst>
          </p:cNvPr>
          <p:cNvSpPr>
            <a:spLocks noGrp="1"/>
          </p:cNvSpPr>
          <p:nvPr>
            <p:ph type="title"/>
          </p:nvPr>
        </p:nvSpPr>
        <p:spPr/>
        <p:txBody>
          <a:bodyPr/>
          <a:lstStyle/>
          <a:p>
            <a:r>
              <a:rPr lang="fr-FR" b="1" dirty="0"/>
              <a:t>Bancroft – Limites</a:t>
            </a:r>
            <a:endParaRPr lang="fr-FR" sz="3600" dirty="0"/>
          </a:p>
        </p:txBody>
      </p:sp>
      <p:sp>
        <p:nvSpPr>
          <p:cNvPr id="3" name="Espace réservé de la date 2">
            <a:extLst>
              <a:ext uri="{FF2B5EF4-FFF2-40B4-BE49-F238E27FC236}">
                <a16:creationId xmlns:a16="http://schemas.microsoft.com/office/drawing/2014/main" id="{7203846B-25C1-56A6-857D-B6E95E897290}"/>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882D5730-CE74-382B-DABB-8C9802BEEC69}"/>
              </a:ext>
            </a:extLst>
          </p:cNvPr>
          <p:cNvSpPr>
            <a:spLocks noGrp="1"/>
          </p:cNvSpPr>
          <p:nvPr>
            <p:ph type="sldNum" sz="quarter" idx="12"/>
          </p:nvPr>
        </p:nvSpPr>
        <p:spPr/>
        <p:txBody>
          <a:bodyPr/>
          <a:lstStyle/>
          <a:p>
            <a:pPr rtl="0"/>
            <a:fld id="{5A4A7955-6230-48B4-BD8B-A7C460F75945}" type="slidenum">
              <a:rPr lang="fr-FR" noProof="0" smtClean="0"/>
              <a:t>57</a:t>
            </a:fld>
            <a:endParaRPr lang="fr-FR" noProof="0"/>
          </a:p>
        </p:txBody>
      </p:sp>
      <p:sp>
        <p:nvSpPr>
          <p:cNvPr id="5" name="Espace réservé du texte 4">
            <a:extLst>
              <a:ext uri="{FF2B5EF4-FFF2-40B4-BE49-F238E27FC236}">
                <a16:creationId xmlns:a16="http://schemas.microsoft.com/office/drawing/2014/main" id="{CDCDF0F4-B8B0-6F4B-F627-4C40248662D9}"/>
              </a:ext>
            </a:extLst>
          </p:cNvPr>
          <p:cNvSpPr>
            <a:spLocks noGrp="1"/>
          </p:cNvSpPr>
          <p:nvPr>
            <p:ph type="body" idx="4294967295"/>
          </p:nvPr>
        </p:nvSpPr>
        <p:spPr>
          <a:xfrm>
            <a:off x="838200" y="1380575"/>
            <a:ext cx="10899913" cy="4351338"/>
          </a:xfrm>
        </p:spPr>
        <p:txBody>
          <a:bodyPr>
            <a:normAutofit/>
          </a:bodyPr>
          <a:lstStyle/>
          <a:p>
            <a:pPr lvl="1"/>
            <a:endParaRPr lang="fr-FR" dirty="0"/>
          </a:p>
          <a:p>
            <a:pPr lvl="1"/>
            <a:r>
              <a:rPr lang="fr-FR" dirty="0"/>
              <a:t>Manque de prise en compte des facteurs contextuels</a:t>
            </a:r>
          </a:p>
          <a:p>
            <a:pPr lvl="2"/>
            <a:r>
              <a:rPr lang="fr-FR" dirty="0"/>
              <a:t>ne s'adapte pas toujours à la diversité des entreprises et à leurs contextes spécifiques (taille, secteur, culture, contraintes économiques).</a:t>
            </a:r>
          </a:p>
          <a:p>
            <a:pPr lvl="1"/>
            <a:endParaRPr lang="fr-FR" dirty="0"/>
          </a:p>
          <a:p>
            <a:pPr lvl="1"/>
            <a:r>
              <a:rPr lang="fr-FR" dirty="0"/>
              <a:t>Simplification excessive</a:t>
            </a:r>
          </a:p>
          <a:p>
            <a:pPr lvl="2"/>
            <a:r>
              <a:rPr lang="fr-FR" dirty="0"/>
              <a:t>simplifier à l'excès certains aspects critiques, comme les résistances humaines au changement ou les spécificités des processus métiers</a:t>
            </a:r>
          </a:p>
          <a:p>
            <a:pPr lvl="1"/>
            <a:endParaRPr lang="fr-FR" dirty="0"/>
          </a:p>
          <a:p>
            <a:pPr lvl="1"/>
            <a:r>
              <a:rPr lang="fr-FR" dirty="0"/>
              <a:t>Approche linéaire</a:t>
            </a:r>
          </a:p>
          <a:p>
            <a:pPr lvl="2"/>
            <a:r>
              <a:rPr lang="fr-FR" dirty="0"/>
              <a:t>le modèle ne prévoit pas une phase de révision des étapes précédentes.</a:t>
            </a:r>
          </a:p>
        </p:txBody>
      </p:sp>
    </p:spTree>
    <p:extLst>
      <p:ext uri="{BB962C8B-B14F-4D97-AF65-F5344CB8AC3E}">
        <p14:creationId xmlns:p14="http://schemas.microsoft.com/office/powerpoint/2010/main" val="17470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24C19-9BEA-AC38-E619-5389DFD009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F9E5ADB-6FE0-C44F-2775-3AC42AD451B2}"/>
              </a:ext>
            </a:extLst>
          </p:cNvPr>
          <p:cNvSpPr>
            <a:spLocks noGrp="1"/>
          </p:cNvSpPr>
          <p:nvPr>
            <p:ph type="title"/>
          </p:nvPr>
        </p:nvSpPr>
        <p:spPr/>
        <p:txBody>
          <a:bodyPr/>
          <a:lstStyle/>
          <a:p>
            <a:r>
              <a:rPr lang="fr-FR" b="1" dirty="0"/>
              <a:t>Bancroft – Limites</a:t>
            </a:r>
            <a:endParaRPr lang="fr-FR" sz="3600" dirty="0"/>
          </a:p>
        </p:txBody>
      </p:sp>
      <p:sp>
        <p:nvSpPr>
          <p:cNvPr id="3" name="Espace réservé de la date 2">
            <a:extLst>
              <a:ext uri="{FF2B5EF4-FFF2-40B4-BE49-F238E27FC236}">
                <a16:creationId xmlns:a16="http://schemas.microsoft.com/office/drawing/2014/main" id="{F0D7DEA0-5670-7308-6112-BBB4BCCA10F2}"/>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3BD7776C-5E20-2E0C-822F-A932500AB6EE}"/>
              </a:ext>
            </a:extLst>
          </p:cNvPr>
          <p:cNvSpPr>
            <a:spLocks noGrp="1"/>
          </p:cNvSpPr>
          <p:nvPr>
            <p:ph type="sldNum" sz="quarter" idx="12"/>
          </p:nvPr>
        </p:nvSpPr>
        <p:spPr/>
        <p:txBody>
          <a:bodyPr/>
          <a:lstStyle/>
          <a:p>
            <a:pPr rtl="0"/>
            <a:fld id="{5A4A7955-6230-48B4-BD8B-A7C460F75945}" type="slidenum">
              <a:rPr lang="fr-FR" noProof="0" smtClean="0"/>
              <a:t>58</a:t>
            </a:fld>
            <a:endParaRPr lang="fr-FR" noProof="0"/>
          </a:p>
        </p:txBody>
      </p:sp>
      <p:sp>
        <p:nvSpPr>
          <p:cNvPr id="5" name="Espace réservé du texte 4">
            <a:extLst>
              <a:ext uri="{FF2B5EF4-FFF2-40B4-BE49-F238E27FC236}">
                <a16:creationId xmlns:a16="http://schemas.microsoft.com/office/drawing/2014/main" id="{E363CB51-FD3C-03C2-F454-0844F18953F0}"/>
              </a:ext>
            </a:extLst>
          </p:cNvPr>
          <p:cNvSpPr>
            <a:spLocks noGrp="1"/>
          </p:cNvSpPr>
          <p:nvPr>
            <p:ph type="body" idx="4294967295"/>
          </p:nvPr>
        </p:nvSpPr>
        <p:spPr>
          <a:xfrm>
            <a:off x="838200" y="1380575"/>
            <a:ext cx="10899913" cy="4351338"/>
          </a:xfrm>
        </p:spPr>
        <p:txBody>
          <a:bodyPr>
            <a:normAutofit/>
          </a:bodyPr>
          <a:lstStyle/>
          <a:p>
            <a:pPr lvl="1"/>
            <a:endParaRPr lang="fr-FR" dirty="0"/>
          </a:p>
          <a:p>
            <a:pPr lvl="1"/>
            <a:r>
              <a:rPr lang="fr-FR" dirty="0"/>
              <a:t>Limitation aux styles d'apprentissage prédéfinis</a:t>
            </a:r>
          </a:p>
          <a:p>
            <a:pPr lvl="2"/>
            <a:r>
              <a:rPr lang="fr-FR" dirty="0"/>
              <a:t>ne tient pas toujours compte des différents styles d'apprentissage (pratique, visuel, théorique, etc.)</a:t>
            </a:r>
          </a:p>
          <a:p>
            <a:pPr marL="457200" lvl="1" indent="0">
              <a:buNone/>
            </a:pPr>
            <a:endParaRPr lang="fr-FR" dirty="0"/>
          </a:p>
          <a:p>
            <a:pPr lvl="1"/>
            <a:r>
              <a:rPr lang="fr-FR" dirty="0"/>
              <a:t>Adaptabilité limitée</a:t>
            </a:r>
          </a:p>
          <a:p>
            <a:pPr lvl="2"/>
            <a:r>
              <a:rPr lang="fr-FR" dirty="0"/>
              <a:t>Si une nouvelle réglementation impose une modification des processus en plein milieu du projet</a:t>
            </a:r>
          </a:p>
          <a:p>
            <a:pPr lvl="1"/>
            <a:endParaRPr lang="fr-FR" dirty="0"/>
          </a:p>
          <a:p>
            <a:pPr lvl="1"/>
            <a:r>
              <a:rPr lang="fr-FR" dirty="0"/>
              <a:t>Absence de prise en compte des technologies</a:t>
            </a:r>
          </a:p>
          <a:p>
            <a:pPr lvl="2"/>
            <a:r>
              <a:rPr lang="fr-FR" dirty="0"/>
              <a:t>Le modèle ne met pas suffisamment l'accent sur l'évolution des outils technologiques</a:t>
            </a:r>
          </a:p>
        </p:txBody>
      </p:sp>
    </p:spTree>
    <p:extLst>
      <p:ext uri="{BB962C8B-B14F-4D97-AF65-F5344CB8AC3E}">
        <p14:creationId xmlns:p14="http://schemas.microsoft.com/office/powerpoint/2010/main" val="399222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Markus and Tanis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59</a:t>
            </a:fld>
            <a:endParaRPr lang="fr-FR" noProof="0"/>
          </a:p>
        </p:txBody>
      </p:sp>
      <p:sp>
        <p:nvSpPr>
          <p:cNvPr id="5" name="Espace réservé du texte 4"/>
          <p:cNvSpPr>
            <a:spLocks noGrp="1"/>
          </p:cNvSpPr>
          <p:nvPr>
            <p:ph type="body" idx="4294967295"/>
          </p:nvPr>
        </p:nvSpPr>
        <p:spPr>
          <a:xfrm>
            <a:off x="838200" y="1380575"/>
            <a:ext cx="4061791" cy="4351338"/>
          </a:xfrm>
        </p:spPr>
        <p:txBody>
          <a:bodyPr/>
          <a:lstStyle/>
          <a:p>
            <a:endParaRPr lang="fr-FR" dirty="0"/>
          </a:p>
          <a:p>
            <a:r>
              <a:rPr lang="fr-FR" dirty="0"/>
              <a:t>Le processus de mise en œuvre d’un système ERP doit suivre quatre phases	 en place : </a:t>
            </a:r>
          </a:p>
          <a:p>
            <a:pPr lvl="1"/>
            <a:r>
              <a:rPr lang="fr-FR" dirty="0"/>
              <a:t>Le fondement du projet</a:t>
            </a:r>
          </a:p>
          <a:p>
            <a:pPr lvl="1"/>
            <a:r>
              <a:rPr lang="fr-FR" dirty="0"/>
              <a:t>La phase de projet</a:t>
            </a:r>
          </a:p>
          <a:p>
            <a:pPr lvl="1"/>
            <a:r>
              <a:rPr lang="fr-FR" dirty="0"/>
              <a:t>La phase d’essais</a:t>
            </a:r>
          </a:p>
          <a:p>
            <a:pPr lvl="1"/>
            <a:r>
              <a:rPr lang="fr-FR" dirty="0" err="1"/>
              <a:t>Onward</a:t>
            </a:r>
            <a:r>
              <a:rPr lang="fr-FR" dirty="0"/>
              <a:t> and </a:t>
            </a:r>
            <a:r>
              <a:rPr lang="fr-FR" dirty="0" err="1"/>
              <a:t>upward</a:t>
            </a:r>
            <a:endParaRPr lang="fr-FR" dirty="0"/>
          </a:p>
        </p:txBody>
      </p:sp>
      <p:pic>
        <p:nvPicPr>
          <p:cNvPr id="6" name="Image 5"/>
          <p:cNvPicPr>
            <a:picLocks noChangeAspect="1"/>
          </p:cNvPicPr>
          <p:nvPr/>
        </p:nvPicPr>
        <p:blipFill>
          <a:blip r:embed="rId2"/>
          <a:stretch>
            <a:fillRect/>
          </a:stretch>
        </p:blipFill>
        <p:spPr>
          <a:xfrm>
            <a:off x="5148262" y="1785522"/>
            <a:ext cx="6924675" cy="3724275"/>
          </a:xfrm>
          <a:prstGeom prst="rect">
            <a:avLst/>
          </a:prstGeom>
        </p:spPr>
      </p:pic>
    </p:spTree>
    <p:extLst>
      <p:ext uri="{BB962C8B-B14F-4D97-AF65-F5344CB8AC3E}">
        <p14:creationId xmlns:p14="http://schemas.microsoft.com/office/powerpoint/2010/main" val="21076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Caractéristiques du système-entreprise</a:t>
            </a:r>
          </a:p>
        </p:txBody>
      </p:sp>
      <p:sp>
        <p:nvSpPr>
          <p:cNvPr id="4" name="Espace réservé de la date 3"/>
          <p:cNvSpPr>
            <a:spLocks noGrp="1"/>
          </p:cNvSpPr>
          <p:nvPr>
            <p:ph type="dt" sz="half" idx="10"/>
            <p:custDataLst>
              <p:tags r:id="rId2"/>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3"/>
            </p:custDataLst>
          </p:nvPr>
        </p:nvSpPr>
        <p:spPr/>
        <p:txBody>
          <a:bodyPr/>
          <a:lstStyle/>
          <a:p>
            <a:pPr rtl="0"/>
            <a:fld id="{5A4A7955-6230-48B4-BD8B-A7C460F75945}" type="slidenum">
              <a:rPr lang="fr-FR" noProof="0" smtClean="0"/>
              <a:t>6</a:t>
            </a:fld>
            <a:endParaRPr lang="fr-FR" noProof="0"/>
          </a:p>
        </p:txBody>
      </p:sp>
      <p:pic>
        <p:nvPicPr>
          <p:cNvPr id="6" name="Image 5"/>
          <p:cNvPicPr>
            <a:picLocks noChangeAspect="1"/>
          </p:cNvPicPr>
          <p:nvPr>
            <p:custDataLst>
              <p:tags r:id="rId4"/>
            </p:custDataLst>
          </p:nvPr>
        </p:nvPicPr>
        <p:blipFill>
          <a:blip r:embed="rId7"/>
          <a:stretch>
            <a:fillRect/>
          </a:stretch>
        </p:blipFill>
        <p:spPr>
          <a:xfrm>
            <a:off x="420757" y="1403971"/>
            <a:ext cx="2743200" cy="4952379"/>
          </a:xfrm>
          <a:prstGeom prst="rect">
            <a:avLst/>
          </a:prstGeom>
        </p:spPr>
      </p:pic>
      <p:sp>
        <p:nvSpPr>
          <p:cNvPr id="7" name="ZoneTexte 6"/>
          <p:cNvSpPr txBox="1"/>
          <p:nvPr>
            <p:custDataLst>
              <p:tags r:id="rId5"/>
            </p:custDataLst>
          </p:nvPr>
        </p:nvSpPr>
        <p:spPr>
          <a:xfrm>
            <a:off x="3332480" y="1574800"/>
            <a:ext cx="8402320" cy="4247317"/>
          </a:xfrm>
          <a:prstGeom prst="rect">
            <a:avLst/>
          </a:prstGeom>
          <a:noFill/>
        </p:spPr>
        <p:txBody>
          <a:bodyPr wrap="square" rtlCol="0">
            <a:spAutoFit/>
          </a:bodyPr>
          <a:lstStyle/>
          <a:p>
            <a:r>
              <a:rPr lang="fr-FR" b="1" dirty="0"/>
              <a:t>l’entreprise </a:t>
            </a:r>
            <a:r>
              <a:rPr lang="fr-FR" b="1"/>
              <a:t>est un système </a:t>
            </a:r>
            <a:r>
              <a:rPr lang="fr-FR" b="1" dirty="0"/>
              <a:t>organisé: </a:t>
            </a:r>
            <a:r>
              <a:rPr lang="fr-FR" dirty="0"/>
              <a:t>unité structurée, constituée </a:t>
            </a:r>
            <a:r>
              <a:rPr lang="fr-FR" b="1" dirty="0"/>
              <a:t>d’organes</a:t>
            </a:r>
            <a:r>
              <a:rPr lang="fr-FR" dirty="0"/>
              <a:t> hiérarchisés et spécialisés avec un certain  nombre de </a:t>
            </a:r>
            <a:r>
              <a:rPr lang="fr-FR" b="1" dirty="0"/>
              <a:t>liaison</a:t>
            </a:r>
            <a:r>
              <a:rPr lang="fr-FR" dirty="0"/>
              <a:t> les reliant. </a:t>
            </a:r>
          </a:p>
          <a:p>
            <a:endParaRPr lang="fr-FR" dirty="0"/>
          </a:p>
          <a:p>
            <a:pPr marL="742950" lvl="1" indent="-285750">
              <a:buFont typeface="Arial" panose="020B0604020202020204" pitchFamily="34" charset="0"/>
              <a:buChar char="•"/>
            </a:pPr>
            <a:r>
              <a:rPr lang="fr-FR" u="sng" dirty="0"/>
              <a:t>organes permanents </a:t>
            </a:r>
            <a:r>
              <a:rPr lang="fr-FR" dirty="0"/>
              <a:t>: ex. - directeurs, chef d’usine</a:t>
            </a:r>
          </a:p>
          <a:p>
            <a:pPr marL="742950" lvl="1" indent="-285750">
              <a:buFont typeface="Arial" panose="020B0604020202020204" pitchFamily="34" charset="0"/>
              <a:buChar char="•"/>
            </a:pPr>
            <a:r>
              <a:rPr lang="fr-FR" u="sng" dirty="0"/>
              <a:t>organes non permanents </a:t>
            </a:r>
            <a:r>
              <a:rPr lang="fr-FR" dirty="0"/>
              <a:t>: ex. - comités d’études d’information</a:t>
            </a:r>
          </a:p>
          <a:p>
            <a:pPr marL="742950" lvl="1" indent="-285750">
              <a:buFont typeface="Arial" panose="020B0604020202020204" pitchFamily="34" charset="0"/>
              <a:buChar char="•"/>
            </a:pPr>
            <a:r>
              <a:rPr lang="fr-FR" u="sng" dirty="0"/>
              <a:t>organes réglementaires </a:t>
            </a:r>
            <a:r>
              <a:rPr lang="fr-FR" dirty="0"/>
              <a:t>: ex. - conseil d’administration</a:t>
            </a:r>
          </a:p>
          <a:p>
            <a:pPr marL="742950" lvl="1" indent="-285750">
              <a:buFont typeface="Arial" panose="020B0604020202020204" pitchFamily="34" charset="0"/>
              <a:buChar char="•"/>
            </a:pPr>
            <a:endParaRPr lang="fr-FR" dirty="0"/>
          </a:p>
          <a:p>
            <a:r>
              <a:rPr lang="fr-FR" dirty="0"/>
              <a:t>types de liaisons:</a:t>
            </a:r>
          </a:p>
          <a:p>
            <a:endParaRPr lang="fr-FR" dirty="0"/>
          </a:p>
          <a:p>
            <a:pPr marL="742950" lvl="1" indent="-285750">
              <a:buFont typeface="Arial" panose="020B0604020202020204" pitchFamily="34" charset="0"/>
              <a:buChar char="•"/>
            </a:pPr>
            <a:r>
              <a:rPr lang="fr-FR" u="sng" dirty="0"/>
              <a:t>Hiérarchique</a:t>
            </a:r>
            <a:r>
              <a:rPr lang="fr-FR" dirty="0"/>
              <a:t> : autorité d’une personne sur la totalité de l’activité d’une autre.</a:t>
            </a:r>
          </a:p>
          <a:p>
            <a:pPr marL="742950" lvl="1" indent="-285750">
              <a:buFont typeface="Arial" panose="020B0604020202020204" pitchFamily="34" charset="0"/>
              <a:buChar char="•"/>
            </a:pPr>
            <a:r>
              <a:rPr lang="fr-FR" u="sng" dirty="0"/>
              <a:t>Fonctionnels</a:t>
            </a:r>
            <a:r>
              <a:rPr lang="fr-FR" dirty="0"/>
              <a:t> : autorité de compétence d’une personne sur une autre, limitée à son domaine de spécialité.</a:t>
            </a:r>
          </a:p>
          <a:p>
            <a:pPr marL="742950" lvl="1" indent="-285750">
              <a:buFont typeface="Arial" panose="020B0604020202020204" pitchFamily="34" charset="0"/>
              <a:buChar char="•"/>
            </a:pPr>
            <a:r>
              <a:rPr lang="fr-FR" u="sng" dirty="0"/>
              <a:t>De conseil </a:t>
            </a:r>
            <a:r>
              <a:rPr lang="fr-FR" dirty="0"/>
              <a:t>: il s’agit de spécialistes qui assistent un membre de la hiérarchie dans ses décisions. </a:t>
            </a:r>
          </a:p>
          <a:p>
            <a:pPr marL="742950" lvl="1" indent="-285750">
              <a:buFont typeface="Arial" panose="020B0604020202020204" pitchFamily="34" charset="0"/>
              <a:buChar char="•"/>
            </a:pPr>
            <a:endParaRPr lang="fr-FR" dirty="0"/>
          </a:p>
        </p:txBody>
      </p:sp>
    </p:spTree>
    <p:extLst>
      <p:ext uri="{BB962C8B-B14F-4D97-AF65-F5344CB8AC3E}">
        <p14:creationId xmlns:p14="http://schemas.microsoft.com/office/powerpoint/2010/main" val="1739554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Markus and Tanis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60</a:t>
            </a:fld>
            <a:endParaRPr lang="fr-FR" noProof="0"/>
          </a:p>
        </p:txBody>
      </p:sp>
      <p:sp>
        <p:nvSpPr>
          <p:cNvPr id="5" name="Espace réservé du texte 4"/>
          <p:cNvSpPr>
            <a:spLocks noGrp="1"/>
          </p:cNvSpPr>
          <p:nvPr>
            <p:ph type="body" idx="4294967295"/>
          </p:nvPr>
        </p:nvSpPr>
        <p:spPr>
          <a:xfrm>
            <a:off x="902208" y="1847850"/>
            <a:ext cx="10899913" cy="4351338"/>
          </a:xfrm>
        </p:spPr>
        <p:txBody>
          <a:bodyPr/>
          <a:lstStyle/>
          <a:p>
            <a:pPr marL="457200" lvl="1" indent="0">
              <a:buNone/>
            </a:pPr>
            <a:r>
              <a:rPr lang="fr-FR" b="1" dirty="0"/>
              <a:t>Le fondement du projet  </a:t>
            </a:r>
            <a:r>
              <a:rPr lang="fr-FR" dirty="0"/>
              <a:t>« Project </a:t>
            </a:r>
            <a:r>
              <a:rPr lang="fr-FR" dirty="0" err="1"/>
              <a:t>chartering</a:t>
            </a:r>
            <a:r>
              <a:rPr lang="fr-FR" dirty="0"/>
              <a:t> »</a:t>
            </a:r>
          </a:p>
          <a:p>
            <a:pPr lvl="1"/>
            <a:endParaRPr lang="fr-FR" b="1" dirty="0"/>
          </a:p>
          <a:p>
            <a:pPr lvl="1"/>
            <a:r>
              <a:rPr lang="fr-FR" dirty="0"/>
              <a:t>Définition du projet par l’entreprise</a:t>
            </a:r>
          </a:p>
          <a:p>
            <a:pPr lvl="1"/>
            <a:r>
              <a:rPr lang="fr-FR" dirty="0"/>
              <a:t>Choix d’un fournisseur</a:t>
            </a:r>
          </a:p>
          <a:p>
            <a:pPr lvl="1"/>
            <a:r>
              <a:rPr lang="fr-FR" dirty="0"/>
              <a:t>Identification du chef de projet</a:t>
            </a:r>
          </a:p>
          <a:p>
            <a:pPr lvl="1"/>
            <a:r>
              <a:rPr lang="fr-FR" dirty="0"/>
              <a:t>Etablissement du planning et du budget</a:t>
            </a:r>
          </a:p>
          <a:p>
            <a:pPr marL="457200" lvl="1" indent="0">
              <a:buNone/>
            </a:pPr>
            <a:endParaRPr lang="fr-FR" dirty="0"/>
          </a:p>
          <a:p>
            <a:pPr marL="457200" lvl="1" indent="0">
              <a:buNone/>
            </a:pPr>
            <a:r>
              <a:rPr lang="fr-FR" dirty="0"/>
              <a:t>Mettre en avant les points critique pouvant impacter négativement le projet</a:t>
            </a:r>
          </a:p>
          <a:p>
            <a:pPr lvl="1">
              <a:buFontTx/>
              <a:buChar char="-"/>
            </a:pPr>
            <a:r>
              <a:rPr lang="fr-FR" dirty="0"/>
              <a:t>Mauvaise identification du besoin</a:t>
            </a:r>
          </a:p>
          <a:p>
            <a:pPr lvl="1">
              <a:buFontTx/>
              <a:buChar char="-"/>
            </a:pPr>
            <a:r>
              <a:rPr lang="fr-FR" dirty="0"/>
              <a:t>Objectifs mal définis</a:t>
            </a:r>
          </a:p>
          <a:p>
            <a:pPr lvl="1">
              <a:buFontTx/>
              <a:buChar char="-"/>
            </a:pPr>
            <a:r>
              <a:rPr lang="fr-FR" dirty="0"/>
              <a:t>Changement organisationnel</a:t>
            </a:r>
          </a:p>
          <a:p>
            <a:pPr marL="457200" lvl="1" indent="0">
              <a:buNone/>
            </a:pPr>
            <a:endParaRPr lang="fr-FR" dirty="0"/>
          </a:p>
        </p:txBody>
      </p:sp>
    </p:spTree>
    <p:extLst>
      <p:ext uri="{BB962C8B-B14F-4D97-AF65-F5344CB8AC3E}">
        <p14:creationId xmlns:p14="http://schemas.microsoft.com/office/powerpoint/2010/main" val="2762111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Markus and Tanis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61</a:t>
            </a:fld>
            <a:endParaRPr lang="fr-FR" noProof="0"/>
          </a:p>
        </p:txBody>
      </p:sp>
      <p:sp>
        <p:nvSpPr>
          <p:cNvPr id="5" name="Espace réservé du texte 4"/>
          <p:cNvSpPr>
            <a:spLocks noGrp="1"/>
          </p:cNvSpPr>
          <p:nvPr>
            <p:ph type="body" idx="4294967295"/>
          </p:nvPr>
        </p:nvSpPr>
        <p:spPr>
          <a:xfrm>
            <a:off x="984504" y="1922081"/>
            <a:ext cx="10899913" cy="4351338"/>
          </a:xfrm>
        </p:spPr>
        <p:txBody>
          <a:bodyPr/>
          <a:lstStyle/>
          <a:p>
            <a:pPr marL="457200" lvl="1" indent="0">
              <a:buNone/>
            </a:pPr>
            <a:r>
              <a:rPr lang="fr-FR" b="1" dirty="0"/>
              <a:t>La phase projet  </a:t>
            </a:r>
            <a:r>
              <a:rPr lang="fr-FR" dirty="0"/>
              <a:t>«Project phase »</a:t>
            </a:r>
          </a:p>
          <a:p>
            <a:pPr lvl="1"/>
            <a:endParaRPr lang="fr-FR" b="1" dirty="0"/>
          </a:p>
          <a:p>
            <a:pPr lvl="1"/>
            <a:r>
              <a:rPr lang="fr-FR" dirty="0"/>
              <a:t>Mise en application du projet ERP et utilisation de plusieurs Modules</a:t>
            </a:r>
          </a:p>
          <a:p>
            <a:pPr lvl="2"/>
            <a:r>
              <a:rPr lang="fr-FR" dirty="0"/>
              <a:t>Intégrer </a:t>
            </a:r>
          </a:p>
          <a:p>
            <a:pPr lvl="2"/>
            <a:r>
              <a:rPr lang="fr-FR" dirty="0"/>
              <a:t>Configuration et paramétrage</a:t>
            </a:r>
          </a:p>
          <a:p>
            <a:pPr lvl="1"/>
            <a:r>
              <a:rPr lang="fr-FR" dirty="0"/>
              <a:t>Test du bon fonctionnement </a:t>
            </a:r>
          </a:p>
          <a:p>
            <a:pPr lvl="1"/>
            <a:r>
              <a:rPr lang="fr-FR" dirty="0"/>
              <a:t>Mise en production et formation</a:t>
            </a:r>
          </a:p>
          <a:p>
            <a:pPr lvl="1"/>
            <a:endParaRPr lang="fr-FR" dirty="0"/>
          </a:p>
          <a:p>
            <a:pPr marL="457200" lvl="1" indent="0">
              <a:buNone/>
            </a:pPr>
            <a:r>
              <a:rPr lang="fr-FR" dirty="0"/>
              <a:t>Cette phase peut être perturbée par une mauvaise extraction des données entre l’ancien et le nouveau système</a:t>
            </a:r>
          </a:p>
          <a:p>
            <a:pPr lvl="2"/>
            <a:endParaRPr lang="fr-FR" dirty="0"/>
          </a:p>
          <a:p>
            <a:pPr lvl="1"/>
            <a:endParaRPr lang="fr-FR" dirty="0"/>
          </a:p>
          <a:p>
            <a:pPr marL="457200" lvl="1" indent="0">
              <a:buNone/>
            </a:pPr>
            <a:endParaRPr lang="fr-FR" dirty="0"/>
          </a:p>
        </p:txBody>
      </p:sp>
    </p:spTree>
    <p:extLst>
      <p:ext uri="{BB962C8B-B14F-4D97-AF65-F5344CB8AC3E}">
        <p14:creationId xmlns:p14="http://schemas.microsoft.com/office/powerpoint/2010/main" val="1401064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Markus and Tanis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62</a:t>
            </a:fld>
            <a:endParaRPr lang="fr-FR" noProof="0"/>
          </a:p>
        </p:txBody>
      </p:sp>
      <p:sp>
        <p:nvSpPr>
          <p:cNvPr id="5" name="Espace réservé du texte 4"/>
          <p:cNvSpPr>
            <a:spLocks noGrp="1"/>
          </p:cNvSpPr>
          <p:nvPr>
            <p:ph type="body" idx="4294967295"/>
          </p:nvPr>
        </p:nvSpPr>
        <p:spPr>
          <a:xfrm>
            <a:off x="838200" y="2005012"/>
            <a:ext cx="10899913" cy="4351338"/>
          </a:xfrm>
        </p:spPr>
        <p:txBody>
          <a:bodyPr/>
          <a:lstStyle/>
          <a:p>
            <a:pPr marL="457200" lvl="1" indent="0">
              <a:buNone/>
            </a:pPr>
            <a:r>
              <a:rPr lang="fr-FR" b="1" dirty="0"/>
              <a:t>La phase d’essais </a:t>
            </a:r>
            <a:r>
              <a:rPr lang="fr-FR" dirty="0"/>
              <a:t>«</a:t>
            </a:r>
            <a:r>
              <a:rPr lang="fr-FR" dirty="0" err="1"/>
              <a:t>Shakedown</a:t>
            </a:r>
            <a:r>
              <a:rPr lang="fr-FR" dirty="0"/>
              <a:t> phase »</a:t>
            </a:r>
          </a:p>
          <a:p>
            <a:pPr lvl="1"/>
            <a:endParaRPr lang="fr-FR" b="1" dirty="0"/>
          </a:p>
          <a:p>
            <a:pPr lvl="1"/>
            <a:r>
              <a:rPr lang="fr-FR" dirty="0"/>
              <a:t>Prise en main de l’outil par les différents utilisateurs de l’entreprise</a:t>
            </a:r>
          </a:p>
          <a:p>
            <a:pPr lvl="1"/>
            <a:r>
              <a:rPr lang="fr-FR" dirty="0"/>
              <a:t>Résoudre l’ensemble des problèmes.</a:t>
            </a:r>
          </a:p>
          <a:p>
            <a:pPr lvl="1"/>
            <a:r>
              <a:rPr lang="fr-FR" dirty="0"/>
              <a:t>Formation de certains utilisateurs clés</a:t>
            </a:r>
          </a:p>
          <a:p>
            <a:pPr marL="457200" lvl="1" indent="0">
              <a:buNone/>
            </a:pPr>
            <a:endParaRPr lang="fr-FR" dirty="0"/>
          </a:p>
          <a:p>
            <a:pPr marL="457200" lvl="1" indent="0">
              <a:buNone/>
            </a:pPr>
            <a:r>
              <a:rPr lang="fr-FR" dirty="0"/>
              <a:t>Cette phase se termine lorsque l’ERP fonctionne normalement</a:t>
            </a:r>
          </a:p>
          <a:p>
            <a:pPr lvl="1"/>
            <a:endParaRPr lang="fr-FR" dirty="0"/>
          </a:p>
          <a:p>
            <a:pPr lvl="1"/>
            <a:endParaRPr lang="fr-FR" dirty="0"/>
          </a:p>
          <a:p>
            <a:pPr lvl="1"/>
            <a:endParaRPr lang="fr-FR" dirty="0"/>
          </a:p>
          <a:p>
            <a:pPr marL="457200" lvl="1" indent="0">
              <a:buNone/>
            </a:pPr>
            <a:endParaRPr lang="fr-FR" dirty="0"/>
          </a:p>
        </p:txBody>
      </p:sp>
    </p:spTree>
    <p:extLst>
      <p:ext uri="{BB962C8B-B14F-4D97-AF65-F5344CB8AC3E}">
        <p14:creationId xmlns:p14="http://schemas.microsoft.com/office/powerpoint/2010/main" val="1448782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de conduite : Markus and Tanis</a:t>
            </a:r>
            <a:endParaRPr lang="fr-FR" sz="3600" dirty="0"/>
          </a:p>
        </p:txBody>
      </p:sp>
      <p:sp>
        <p:nvSpPr>
          <p:cNvPr id="3" name="Espace réservé de la date 2"/>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p:cNvSpPr>
            <a:spLocks noGrp="1"/>
          </p:cNvSpPr>
          <p:nvPr>
            <p:ph type="sldNum" sz="quarter" idx="12"/>
          </p:nvPr>
        </p:nvSpPr>
        <p:spPr/>
        <p:txBody>
          <a:bodyPr/>
          <a:lstStyle/>
          <a:p>
            <a:pPr rtl="0"/>
            <a:fld id="{5A4A7955-6230-48B4-BD8B-A7C460F75945}" type="slidenum">
              <a:rPr lang="fr-FR" noProof="0" smtClean="0"/>
              <a:t>63</a:t>
            </a:fld>
            <a:endParaRPr lang="fr-FR" noProof="0"/>
          </a:p>
        </p:txBody>
      </p:sp>
      <p:sp>
        <p:nvSpPr>
          <p:cNvPr id="5" name="Espace réservé du texte 4"/>
          <p:cNvSpPr>
            <a:spLocks noGrp="1"/>
          </p:cNvSpPr>
          <p:nvPr>
            <p:ph type="body" idx="4294967295"/>
          </p:nvPr>
        </p:nvSpPr>
        <p:spPr>
          <a:xfrm>
            <a:off x="838200" y="2005012"/>
            <a:ext cx="10899913" cy="4351338"/>
          </a:xfrm>
        </p:spPr>
        <p:txBody>
          <a:bodyPr/>
          <a:lstStyle/>
          <a:p>
            <a:pPr marL="457200" lvl="1" indent="0">
              <a:buNone/>
            </a:pPr>
            <a:r>
              <a:rPr lang="fr-FR" b="1" dirty="0"/>
              <a:t>La phase de continuité « </a:t>
            </a:r>
            <a:r>
              <a:rPr lang="fr-FR" b="1" dirty="0" err="1"/>
              <a:t>Onward</a:t>
            </a:r>
            <a:r>
              <a:rPr lang="fr-FR" b="1" dirty="0"/>
              <a:t> and </a:t>
            </a:r>
            <a:r>
              <a:rPr lang="fr-FR" b="1" dirty="0" err="1"/>
              <a:t>Upward</a:t>
            </a:r>
            <a:r>
              <a:rPr lang="fr-FR" b="1" dirty="0"/>
              <a:t>  »</a:t>
            </a:r>
            <a:endParaRPr lang="fr-FR" dirty="0"/>
          </a:p>
          <a:p>
            <a:pPr lvl="1"/>
            <a:endParaRPr lang="fr-FR" b="1" dirty="0"/>
          </a:p>
          <a:p>
            <a:pPr lvl="1"/>
            <a:r>
              <a:rPr lang="fr-FR" dirty="0"/>
              <a:t>Amélioration de l’ERP dans certains cas</a:t>
            </a:r>
          </a:p>
          <a:p>
            <a:pPr lvl="1"/>
            <a:r>
              <a:rPr lang="fr-FR" dirty="0"/>
              <a:t>Formation plus poussée des utilisateurs</a:t>
            </a:r>
          </a:p>
          <a:p>
            <a:pPr lvl="1"/>
            <a:r>
              <a:rPr lang="fr-FR" dirty="0"/>
              <a:t>Eventuellement passer à une version supérieure de l’ERP</a:t>
            </a:r>
          </a:p>
          <a:p>
            <a:pPr lvl="1"/>
            <a:r>
              <a:rPr lang="fr-FR" dirty="0"/>
              <a:t>Mesurer les bénéfices et les résultats de l’implémentation</a:t>
            </a:r>
          </a:p>
          <a:p>
            <a:pPr lvl="1"/>
            <a:endParaRPr lang="fr-FR" dirty="0"/>
          </a:p>
          <a:p>
            <a:pPr lvl="1"/>
            <a:endParaRPr lang="fr-FR" dirty="0"/>
          </a:p>
          <a:p>
            <a:pPr marL="457200" lvl="1" indent="0">
              <a:buNone/>
            </a:pPr>
            <a:endParaRPr lang="fr-FR" dirty="0"/>
          </a:p>
        </p:txBody>
      </p:sp>
    </p:spTree>
    <p:extLst>
      <p:ext uri="{BB962C8B-B14F-4D97-AF65-F5344CB8AC3E}">
        <p14:creationId xmlns:p14="http://schemas.microsoft.com/office/powerpoint/2010/main" val="229065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6E95-6276-AAA2-5DD9-59F8B1CDD9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802053E-A11F-3361-6FA8-952859A96143}"/>
              </a:ext>
            </a:extLst>
          </p:cNvPr>
          <p:cNvSpPr>
            <a:spLocks noGrp="1"/>
          </p:cNvSpPr>
          <p:nvPr>
            <p:ph type="title"/>
          </p:nvPr>
        </p:nvSpPr>
        <p:spPr/>
        <p:txBody>
          <a:bodyPr/>
          <a:lstStyle/>
          <a:p>
            <a:r>
              <a:rPr lang="fr-FR" b="1" dirty="0"/>
              <a:t>La méthode ROSS </a:t>
            </a:r>
            <a:endParaRPr lang="fr-FR" sz="3600" dirty="0"/>
          </a:p>
        </p:txBody>
      </p:sp>
      <p:sp>
        <p:nvSpPr>
          <p:cNvPr id="3" name="Espace réservé de la date 2">
            <a:extLst>
              <a:ext uri="{FF2B5EF4-FFF2-40B4-BE49-F238E27FC236}">
                <a16:creationId xmlns:a16="http://schemas.microsoft.com/office/drawing/2014/main" id="{257CDEF9-D7CA-B73C-CAB7-98D07F9D5EBA}"/>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3829623F-3F27-480A-354D-8EEB63413015}"/>
              </a:ext>
            </a:extLst>
          </p:cNvPr>
          <p:cNvSpPr>
            <a:spLocks noGrp="1"/>
          </p:cNvSpPr>
          <p:nvPr>
            <p:ph type="sldNum" sz="quarter" idx="12"/>
          </p:nvPr>
        </p:nvSpPr>
        <p:spPr/>
        <p:txBody>
          <a:bodyPr/>
          <a:lstStyle/>
          <a:p>
            <a:pPr rtl="0"/>
            <a:fld id="{5A4A7955-6230-48B4-BD8B-A7C460F75945}" type="slidenum">
              <a:rPr lang="fr-FR" noProof="0" smtClean="0"/>
              <a:t>64</a:t>
            </a:fld>
            <a:endParaRPr lang="fr-FR" noProof="0"/>
          </a:p>
        </p:txBody>
      </p:sp>
      <p:sp>
        <p:nvSpPr>
          <p:cNvPr id="5" name="Espace réservé du texte 4">
            <a:extLst>
              <a:ext uri="{FF2B5EF4-FFF2-40B4-BE49-F238E27FC236}">
                <a16:creationId xmlns:a16="http://schemas.microsoft.com/office/drawing/2014/main" id="{468126FD-DAB1-71F4-CD75-5A3AFECFA91D}"/>
              </a:ext>
            </a:extLst>
          </p:cNvPr>
          <p:cNvSpPr>
            <a:spLocks noGrp="1"/>
          </p:cNvSpPr>
          <p:nvPr>
            <p:ph type="body" idx="4294967295"/>
          </p:nvPr>
        </p:nvSpPr>
        <p:spPr>
          <a:xfrm>
            <a:off x="838200" y="1380575"/>
            <a:ext cx="10899913" cy="4351338"/>
          </a:xfrm>
        </p:spPr>
        <p:txBody>
          <a:bodyPr>
            <a:normAutofit/>
          </a:bodyPr>
          <a:lstStyle/>
          <a:p>
            <a:pPr lvl="1"/>
            <a:endParaRPr lang="fr-FR" dirty="0"/>
          </a:p>
          <a:p>
            <a:pPr marL="0" indent="0">
              <a:buNone/>
            </a:pPr>
            <a:r>
              <a:rPr lang="fr-FR" dirty="0"/>
              <a:t>La méthode Ross se concentre sur l’intégration de l’ERP au sein des processus métiers existants. Elle s’articule autour d'une collaboration étroite entre les parties prenantes et d'une adaptation progressive.</a:t>
            </a:r>
          </a:p>
        </p:txBody>
      </p:sp>
    </p:spTree>
    <p:extLst>
      <p:ext uri="{BB962C8B-B14F-4D97-AF65-F5344CB8AC3E}">
        <p14:creationId xmlns:p14="http://schemas.microsoft.com/office/powerpoint/2010/main" val="1699900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A3E90-AB0F-66D0-D37C-EF7256A51C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4BA8DE8-0864-79F9-2E9B-A558E343768C}"/>
              </a:ext>
            </a:extLst>
          </p:cNvPr>
          <p:cNvSpPr>
            <a:spLocks noGrp="1"/>
          </p:cNvSpPr>
          <p:nvPr>
            <p:ph type="title"/>
          </p:nvPr>
        </p:nvSpPr>
        <p:spPr>
          <a:xfrm>
            <a:off x="838200" y="-45720"/>
            <a:ext cx="10515600" cy="1325563"/>
          </a:xfrm>
        </p:spPr>
        <p:txBody>
          <a:bodyPr/>
          <a:lstStyle/>
          <a:p>
            <a:r>
              <a:rPr lang="fr-FR" b="1" dirty="0"/>
              <a:t>La méthode ROSS </a:t>
            </a:r>
            <a:endParaRPr lang="fr-FR" sz="3600" dirty="0"/>
          </a:p>
        </p:txBody>
      </p:sp>
      <p:sp>
        <p:nvSpPr>
          <p:cNvPr id="3" name="Espace réservé de la date 2">
            <a:extLst>
              <a:ext uri="{FF2B5EF4-FFF2-40B4-BE49-F238E27FC236}">
                <a16:creationId xmlns:a16="http://schemas.microsoft.com/office/drawing/2014/main" id="{FBFEE8AF-9375-409E-7EE2-78BAE218A38E}"/>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6BC2859E-4410-76F9-14F8-355E73CF2527}"/>
              </a:ext>
            </a:extLst>
          </p:cNvPr>
          <p:cNvSpPr>
            <a:spLocks noGrp="1"/>
          </p:cNvSpPr>
          <p:nvPr>
            <p:ph type="sldNum" sz="quarter" idx="12"/>
          </p:nvPr>
        </p:nvSpPr>
        <p:spPr/>
        <p:txBody>
          <a:bodyPr/>
          <a:lstStyle/>
          <a:p>
            <a:pPr rtl="0"/>
            <a:fld id="{5A4A7955-6230-48B4-BD8B-A7C460F75945}" type="slidenum">
              <a:rPr lang="fr-FR" noProof="0" smtClean="0"/>
              <a:t>65</a:t>
            </a:fld>
            <a:endParaRPr lang="fr-FR" noProof="0"/>
          </a:p>
        </p:txBody>
      </p:sp>
      <p:pic>
        <p:nvPicPr>
          <p:cNvPr id="6" name="Picture 5">
            <a:extLst>
              <a:ext uri="{FF2B5EF4-FFF2-40B4-BE49-F238E27FC236}">
                <a16:creationId xmlns:a16="http://schemas.microsoft.com/office/drawing/2014/main" id="{42D8085C-EE02-B001-636D-614EB85A0706}"/>
              </a:ext>
            </a:extLst>
          </p:cNvPr>
          <p:cNvPicPr>
            <a:picLocks noChangeAspect="1"/>
          </p:cNvPicPr>
          <p:nvPr/>
        </p:nvPicPr>
        <p:blipFill>
          <a:blip r:embed="rId2"/>
          <a:stretch>
            <a:fillRect/>
          </a:stretch>
        </p:blipFill>
        <p:spPr>
          <a:xfrm>
            <a:off x="693746" y="922037"/>
            <a:ext cx="4916138" cy="5434313"/>
          </a:xfrm>
          <a:prstGeom prst="rect">
            <a:avLst/>
          </a:prstGeom>
        </p:spPr>
      </p:pic>
      <p:pic>
        <p:nvPicPr>
          <p:cNvPr id="8" name="Picture 7">
            <a:extLst>
              <a:ext uri="{FF2B5EF4-FFF2-40B4-BE49-F238E27FC236}">
                <a16:creationId xmlns:a16="http://schemas.microsoft.com/office/drawing/2014/main" id="{11B280A5-F22F-A0E7-36DE-6A20C8FBB2D4}"/>
              </a:ext>
            </a:extLst>
          </p:cNvPr>
          <p:cNvPicPr>
            <a:picLocks noChangeAspect="1"/>
          </p:cNvPicPr>
          <p:nvPr/>
        </p:nvPicPr>
        <p:blipFill>
          <a:blip r:embed="rId3"/>
          <a:stretch>
            <a:fillRect/>
          </a:stretch>
        </p:blipFill>
        <p:spPr>
          <a:xfrm>
            <a:off x="5609884" y="922036"/>
            <a:ext cx="6588299" cy="5434313"/>
          </a:xfrm>
          <a:prstGeom prst="rect">
            <a:avLst/>
          </a:prstGeom>
        </p:spPr>
      </p:pic>
    </p:spTree>
    <p:extLst>
      <p:ext uri="{BB962C8B-B14F-4D97-AF65-F5344CB8AC3E}">
        <p14:creationId xmlns:p14="http://schemas.microsoft.com/office/powerpoint/2010/main" val="3695709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0BA76-1C30-AB82-F15E-B7F6D6BA8E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C0DC461-C022-4F39-4A9E-A5A0080A27FE}"/>
              </a:ext>
            </a:extLst>
          </p:cNvPr>
          <p:cNvSpPr>
            <a:spLocks noGrp="1"/>
          </p:cNvSpPr>
          <p:nvPr>
            <p:ph type="title"/>
          </p:nvPr>
        </p:nvSpPr>
        <p:spPr/>
        <p:txBody>
          <a:bodyPr/>
          <a:lstStyle/>
          <a:p>
            <a:r>
              <a:rPr lang="fr-FR" b="1" dirty="0"/>
              <a:t>La méthode ROSS - Avantages </a:t>
            </a:r>
            <a:endParaRPr lang="fr-FR" sz="3600" dirty="0"/>
          </a:p>
        </p:txBody>
      </p:sp>
      <p:sp>
        <p:nvSpPr>
          <p:cNvPr id="3" name="Espace réservé de la date 2">
            <a:extLst>
              <a:ext uri="{FF2B5EF4-FFF2-40B4-BE49-F238E27FC236}">
                <a16:creationId xmlns:a16="http://schemas.microsoft.com/office/drawing/2014/main" id="{8E133451-F02E-F656-3BC8-F1246F7550E4}"/>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258D2375-F8DE-15AC-59B5-927E78FFAEBC}"/>
              </a:ext>
            </a:extLst>
          </p:cNvPr>
          <p:cNvSpPr>
            <a:spLocks noGrp="1"/>
          </p:cNvSpPr>
          <p:nvPr>
            <p:ph type="sldNum" sz="quarter" idx="12"/>
          </p:nvPr>
        </p:nvSpPr>
        <p:spPr/>
        <p:txBody>
          <a:bodyPr/>
          <a:lstStyle/>
          <a:p>
            <a:pPr rtl="0"/>
            <a:fld id="{5A4A7955-6230-48B4-BD8B-A7C460F75945}" type="slidenum">
              <a:rPr lang="fr-FR" noProof="0" smtClean="0"/>
              <a:t>66</a:t>
            </a:fld>
            <a:endParaRPr lang="fr-FR" noProof="0"/>
          </a:p>
        </p:txBody>
      </p:sp>
      <p:sp>
        <p:nvSpPr>
          <p:cNvPr id="5" name="Espace réservé du texte 4">
            <a:extLst>
              <a:ext uri="{FF2B5EF4-FFF2-40B4-BE49-F238E27FC236}">
                <a16:creationId xmlns:a16="http://schemas.microsoft.com/office/drawing/2014/main" id="{77F57C61-DC6E-FC72-FD39-A9391550FF70}"/>
              </a:ext>
            </a:extLst>
          </p:cNvPr>
          <p:cNvSpPr>
            <a:spLocks noGrp="1"/>
          </p:cNvSpPr>
          <p:nvPr>
            <p:ph type="body" idx="4294967295"/>
          </p:nvPr>
        </p:nvSpPr>
        <p:spPr>
          <a:xfrm>
            <a:off x="838200" y="1380575"/>
            <a:ext cx="10899913" cy="4351338"/>
          </a:xfrm>
        </p:spPr>
        <p:txBody>
          <a:bodyPr>
            <a:normAutofit/>
          </a:bodyPr>
          <a:lstStyle/>
          <a:p>
            <a:pPr lvl="1"/>
            <a:endParaRPr lang="fr-FR" dirty="0"/>
          </a:p>
          <a:p>
            <a:pPr>
              <a:buFontTx/>
              <a:buChar char="-"/>
            </a:pPr>
            <a:r>
              <a:rPr lang="fr-FR" dirty="0"/>
              <a:t>Approche modulaire, réduisant les risques liés à un déploiement complet.</a:t>
            </a:r>
          </a:p>
          <a:p>
            <a:pPr>
              <a:buFontTx/>
              <a:buChar char="-"/>
            </a:pPr>
            <a:endParaRPr lang="fr-FR" dirty="0"/>
          </a:p>
          <a:p>
            <a:pPr>
              <a:buFontTx/>
              <a:buChar char="-"/>
            </a:pPr>
            <a:r>
              <a:rPr lang="fr-FR" dirty="0"/>
              <a:t>Forte implication des parties prenantes dans toutes les étapes.</a:t>
            </a:r>
          </a:p>
          <a:p>
            <a:pPr>
              <a:buFontTx/>
              <a:buChar char="-"/>
            </a:pPr>
            <a:endParaRPr lang="fr-FR" dirty="0"/>
          </a:p>
          <a:p>
            <a:pPr>
              <a:buFontTx/>
              <a:buChar char="-"/>
            </a:pPr>
            <a:r>
              <a:rPr lang="fr-FR" dirty="0"/>
              <a:t>Adaptation aux processus existants, évitant une transformation trop brutale.</a:t>
            </a:r>
          </a:p>
        </p:txBody>
      </p:sp>
    </p:spTree>
    <p:extLst>
      <p:ext uri="{BB962C8B-B14F-4D97-AF65-F5344CB8AC3E}">
        <p14:creationId xmlns:p14="http://schemas.microsoft.com/office/powerpoint/2010/main" val="4036452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83EE4-ABED-AF91-53E4-EC11B334113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946C6A-C1E7-9955-9480-93F6B1A49499}"/>
              </a:ext>
            </a:extLst>
          </p:cNvPr>
          <p:cNvSpPr>
            <a:spLocks noGrp="1"/>
          </p:cNvSpPr>
          <p:nvPr>
            <p:ph type="title"/>
          </p:nvPr>
        </p:nvSpPr>
        <p:spPr/>
        <p:txBody>
          <a:bodyPr/>
          <a:lstStyle/>
          <a:p>
            <a:r>
              <a:rPr lang="fr-FR" b="1" dirty="0"/>
              <a:t>Markus and Tanis: Avantages</a:t>
            </a:r>
            <a:endParaRPr lang="fr-FR" sz="3600" dirty="0"/>
          </a:p>
        </p:txBody>
      </p:sp>
      <p:sp>
        <p:nvSpPr>
          <p:cNvPr id="3" name="Espace réservé de la date 2">
            <a:extLst>
              <a:ext uri="{FF2B5EF4-FFF2-40B4-BE49-F238E27FC236}">
                <a16:creationId xmlns:a16="http://schemas.microsoft.com/office/drawing/2014/main" id="{0E199E7D-90CF-BE60-1E7B-C8ACE0A731B3}"/>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5078B9B4-3477-A885-9F40-5184E7F6560E}"/>
              </a:ext>
            </a:extLst>
          </p:cNvPr>
          <p:cNvSpPr>
            <a:spLocks noGrp="1"/>
          </p:cNvSpPr>
          <p:nvPr>
            <p:ph type="sldNum" sz="quarter" idx="12"/>
          </p:nvPr>
        </p:nvSpPr>
        <p:spPr/>
        <p:txBody>
          <a:bodyPr/>
          <a:lstStyle/>
          <a:p>
            <a:pPr rtl="0"/>
            <a:fld id="{5A4A7955-6230-48B4-BD8B-A7C460F75945}" type="slidenum">
              <a:rPr lang="fr-FR" noProof="0" smtClean="0"/>
              <a:t>67</a:t>
            </a:fld>
            <a:endParaRPr lang="fr-FR" noProof="0"/>
          </a:p>
        </p:txBody>
      </p:sp>
      <p:sp>
        <p:nvSpPr>
          <p:cNvPr id="5" name="Espace réservé du texte 4">
            <a:extLst>
              <a:ext uri="{FF2B5EF4-FFF2-40B4-BE49-F238E27FC236}">
                <a16:creationId xmlns:a16="http://schemas.microsoft.com/office/drawing/2014/main" id="{34FA5F90-EFE5-91E4-2406-77B8803CB589}"/>
              </a:ext>
            </a:extLst>
          </p:cNvPr>
          <p:cNvSpPr>
            <a:spLocks noGrp="1"/>
          </p:cNvSpPr>
          <p:nvPr>
            <p:ph type="body" idx="4294967295"/>
          </p:nvPr>
        </p:nvSpPr>
        <p:spPr>
          <a:xfrm>
            <a:off x="838200" y="1380575"/>
            <a:ext cx="10899913" cy="4351338"/>
          </a:xfrm>
        </p:spPr>
        <p:txBody>
          <a:bodyPr/>
          <a:lstStyle/>
          <a:p>
            <a:pPr marL="457200" lvl="1" indent="0">
              <a:buNone/>
            </a:pPr>
            <a:endParaRPr lang="fr-FR" b="1" dirty="0"/>
          </a:p>
          <a:p>
            <a:pPr lvl="1"/>
            <a:r>
              <a:rPr lang="fr-FR" dirty="0"/>
              <a:t>Se concentre sur la phase post-déploiement (stabilisation), souvent négligée dans d'autres méthodologies.</a:t>
            </a:r>
          </a:p>
          <a:p>
            <a:pPr lvl="1"/>
            <a:endParaRPr lang="fr-FR" dirty="0"/>
          </a:p>
          <a:p>
            <a:pPr lvl="1"/>
            <a:r>
              <a:rPr lang="fr-FR" dirty="0"/>
              <a:t>Aborde la gestion des résistances et l'intégration de l'ERP dans le quotidien des utilisateurs.</a:t>
            </a:r>
          </a:p>
          <a:p>
            <a:pPr lvl="1"/>
            <a:endParaRPr lang="fr-FR" dirty="0"/>
          </a:p>
          <a:p>
            <a:pPr lvl="1"/>
            <a:r>
              <a:rPr lang="fr-FR" dirty="0"/>
              <a:t>Structure claire pour aligner les objectifs technologiques avec les processus métiers.</a:t>
            </a:r>
          </a:p>
          <a:p>
            <a:pPr lvl="1"/>
            <a:endParaRPr lang="fr-FR" dirty="0"/>
          </a:p>
          <a:p>
            <a:pPr marL="457200" lvl="1" indent="0">
              <a:buNone/>
            </a:pPr>
            <a:endParaRPr lang="fr-FR" dirty="0"/>
          </a:p>
        </p:txBody>
      </p:sp>
    </p:spTree>
    <p:extLst>
      <p:ext uri="{BB962C8B-B14F-4D97-AF65-F5344CB8AC3E}">
        <p14:creationId xmlns:p14="http://schemas.microsoft.com/office/powerpoint/2010/main" val="743135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B10CF-9187-D760-88BE-9CABC025DFE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5AE162A-2066-4834-7DD1-68B4B4471980}"/>
              </a:ext>
            </a:extLst>
          </p:cNvPr>
          <p:cNvSpPr>
            <a:spLocks noGrp="1"/>
          </p:cNvSpPr>
          <p:nvPr>
            <p:ph type="title"/>
          </p:nvPr>
        </p:nvSpPr>
        <p:spPr/>
        <p:txBody>
          <a:bodyPr/>
          <a:lstStyle/>
          <a:p>
            <a:r>
              <a:rPr lang="fr-FR" b="1" dirty="0"/>
              <a:t>Résumé des </a:t>
            </a:r>
            <a:r>
              <a:rPr lang="fr-FR" b="1" dirty="0" err="1"/>
              <a:t>methodes</a:t>
            </a:r>
            <a:endParaRPr lang="fr-FR" sz="3600" dirty="0"/>
          </a:p>
        </p:txBody>
      </p:sp>
      <p:sp>
        <p:nvSpPr>
          <p:cNvPr id="3" name="Espace réservé de la date 2">
            <a:extLst>
              <a:ext uri="{FF2B5EF4-FFF2-40B4-BE49-F238E27FC236}">
                <a16:creationId xmlns:a16="http://schemas.microsoft.com/office/drawing/2014/main" id="{1432C969-7180-BA07-C7C2-F841CDCD1756}"/>
              </a:ext>
            </a:extLst>
          </p:cNvPr>
          <p:cNvSpPr>
            <a:spLocks noGrp="1"/>
          </p:cNvSpPr>
          <p:nvPr>
            <p:ph type="dt" sz="half" idx="10"/>
          </p:nvPr>
        </p:nvSpPr>
        <p:spPr/>
        <p:txBody>
          <a:bodyPr/>
          <a:lstStyle/>
          <a:p>
            <a:pPr rtl="0"/>
            <a:fld id="{F6160A66-7A6B-41C7-993D-06CDB82BA6E6}" type="datetime1">
              <a:rPr lang="fr-FR" noProof="0" smtClean="0"/>
              <a:t>19/01/2025</a:t>
            </a:fld>
            <a:endParaRPr lang="fr-FR" noProof="0" dirty="0"/>
          </a:p>
        </p:txBody>
      </p:sp>
      <p:sp>
        <p:nvSpPr>
          <p:cNvPr id="4" name="Espace réservé du numéro de diapositive 3">
            <a:extLst>
              <a:ext uri="{FF2B5EF4-FFF2-40B4-BE49-F238E27FC236}">
                <a16:creationId xmlns:a16="http://schemas.microsoft.com/office/drawing/2014/main" id="{C200E66D-E20D-B767-8B90-47CA58571A98}"/>
              </a:ext>
            </a:extLst>
          </p:cNvPr>
          <p:cNvSpPr>
            <a:spLocks noGrp="1"/>
          </p:cNvSpPr>
          <p:nvPr>
            <p:ph type="sldNum" sz="quarter" idx="12"/>
          </p:nvPr>
        </p:nvSpPr>
        <p:spPr/>
        <p:txBody>
          <a:bodyPr/>
          <a:lstStyle/>
          <a:p>
            <a:pPr rtl="0"/>
            <a:fld id="{5A4A7955-6230-48B4-BD8B-A7C460F75945}" type="slidenum">
              <a:rPr lang="fr-FR" noProof="0" smtClean="0"/>
              <a:t>68</a:t>
            </a:fld>
            <a:endParaRPr lang="fr-FR" noProof="0"/>
          </a:p>
        </p:txBody>
      </p:sp>
      <p:pic>
        <p:nvPicPr>
          <p:cNvPr id="6" name="Picture 5">
            <a:extLst>
              <a:ext uri="{FF2B5EF4-FFF2-40B4-BE49-F238E27FC236}">
                <a16:creationId xmlns:a16="http://schemas.microsoft.com/office/drawing/2014/main" id="{EC84CEC0-4913-6390-F955-7A0C0CBF23FE}"/>
              </a:ext>
            </a:extLst>
          </p:cNvPr>
          <p:cNvPicPr>
            <a:picLocks noChangeAspect="1"/>
          </p:cNvPicPr>
          <p:nvPr/>
        </p:nvPicPr>
        <p:blipFill>
          <a:blip r:embed="rId2"/>
          <a:srcRect b="16003"/>
          <a:stretch/>
        </p:blipFill>
        <p:spPr>
          <a:xfrm>
            <a:off x="838200" y="1469984"/>
            <a:ext cx="10522360" cy="4143738"/>
          </a:xfrm>
          <a:prstGeom prst="rect">
            <a:avLst/>
          </a:prstGeom>
        </p:spPr>
      </p:pic>
    </p:spTree>
    <p:extLst>
      <p:ext uri="{BB962C8B-B14F-4D97-AF65-F5344CB8AC3E}">
        <p14:creationId xmlns:p14="http://schemas.microsoft.com/office/powerpoint/2010/main" val="257949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pPr algn="l"/>
            <a:r>
              <a:rPr lang="fr-FR" dirty="0"/>
              <a:t>Qu’est-ce que l’EDI ?</a:t>
            </a:r>
            <a:endParaRPr lang="fr-FR" b="1" i="0" dirty="0">
              <a:effectLst/>
              <a:latin typeface="Söhne"/>
            </a:endParaRPr>
          </a:p>
        </p:txBody>
      </p:sp>
      <p:sp>
        <p:nvSpPr>
          <p:cNvPr id="3" name="Espace réservé du contenu 2"/>
          <p:cNvSpPr>
            <a:spLocks noGrp="1"/>
          </p:cNvSpPr>
          <p:nvPr>
            <p:ph idx="1"/>
            <p:custDataLst>
              <p:tags r:id="rId2"/>
            </p:custDataLst>
          </p:nvPr>
        </p:nvSpPr>
        <p:spPr>
          <a:xfrm>
            <a:off x="838200" y="1790298"/>
            <a:ext cx="10515600" cy="4566051"/>
          </a:xfrm>
        </p:spPr>
        <p:txBody>
          <a:bodyPr>
            <a:normAutofit/>
          </a:bodyPr>
          <a:lstStyle/>
          <a:p>
            <a:r>
              <a:rPr lang="fr-FR" b="1" dirty="0"/>
              <a:t>Définition :</a:t>
            </a:r>
            <a:endParaRPr lang="fr-FR" dirty="0"/>
          </a:p>
          <a:p>
            <a:pPr>
              <a:buFont typeface="Arial" panose="020B0604020202020204" pitchFamily="34" charset="0"/>
              <a:buChar char="•"/>
            </a:pPr>
            <a:r>
              <a:rPr lang="fr-FR" b="1" dirty="0"/>
              <a:t>EDI (Échange de Données Informatisé)</a:t>
            </a:r>
            <a:r>
              <a:rPr lang="fr-FR" dirty="0"/>
              <a:t> est une méthode d’échange électronique de documents structurés entre les systèmes informatiques de partenaires commerciaux.</a:t>
            </a:r>
          </a:p>
          <a:p>
            <a:pPr>
              <a:buFont typeface="Arial" panose="020B0604020202020204" pitchFamily="34" charset="0"/>
              <a:buChar char="•"/>
            </a:pPr>
            <a:r>
              <a:rPr lang="fr-FR" dirty="0"/>
              <a:t>L’EDI remplace les échanges traditionnels basés sur papier par des communications numériques rapides et automatisées.</a:t>
            </a:r>
          </a:p>
          <a:p>
            <a:pPr marL="742950" lvl="1" indent="-285750" algn="l">
              <a:buFont typeface="Arial" panose="020B0604020202020204" pitchFamily="34" charset="0"/>
              <a:buChar char="•"/>
            </a:pPr>
            <a:endParaRPr lang="fr-FR" dirty="0">
              <a:solidFill>
                <a:srgbClr val="374151"/>
              </a:solidFill>
              <a:latin typeface="Söhne"/>
            </a:endParaRP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69</a:t>
            </a:fld>
            <a:endParaRPr lang="fr-FR" noProof="0"/>
          </a:p>
        </p:txBody>
      </p:sp>
    </p:spTree>
    <p:extLst>
      <p:ext uri="{BB962C8B-B14F-4D97-AF65-F5344CB8AC3E}">
        <p14:creationId xmlns:p14="http://schemas.microsoft.com/office/powerpoint/2010/main" val="349886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Caractéristiques du système-entreprise</a:t>
            </a:r>
          </a:p>
        </p:txBody>
      </p:sp>
      <p:sp>
        <p:nvSpPr>
          <p:cNvPr id="4" name="Espace réservé de la date 3"/>
          <p:cNvSpPr>
            <a:spLocks noGrp="1"/>
          </p:cNvSpPr>
          <p:nvPr>
            <p:ph type="dt" sz="half" idx="10"/>
            <p:custDataLst>
              <p:tags r:id="rId2"/>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3"/>
            </p:custDataLst>
          </p:nvPr>
        </p:nvSpPr>
        <p:spPr/>
        <p:txBody>
          <a:bodyPr/>
          <a:lstStyle/>
          <a:p>
            <a:pPr rtl="0"/>
            <a:fld id="{5A4A7955-6230-48B4-BD8B-A7C460F75945}" type="slidenum">
              <a:rPr lang="fr-FR" noProof="0" smtClean="0"/>
              <a:t>7</a:t>
            </a:fld>
            <a:endParaRPr lang="fr-FR" noProof="0"/>
          </a:p>
        </p:txBody>
      </p:sp>
      <p:pic>
        <p:nvPicPr>
          <p:cNvPr id="6" name="Image 5"/>
          <p:cNvPicPr>
            <a:picLocks noChangeAspect="1"/>
          </p:cNvPicPr>
          <p:nvPr>
            <p:custDataLst>
              <p:tags r:id="rId4"/>
            </p:custDataLst>
          </p:nvPr>
        </p:nvPicPr>
        <p:blipFill>
          <a:blip r:embed="rId7"/>
          <a:stretch>
            <a:fillRect/>
          </a:stretch>
        </p:blipFill>
        <p:spPr>
          <a:xfrm>
            <a:off x="420757" y="1403971"/>
            <a:ext cx="2743200" cy="4952379"/>
          </a:xfrm>
          <a:prstGeom prst="rect">
            <a:avLst/>
          </a:prstGeom>
        </p:spPr>
      </p:pic>
      <p:sp>
        <p:nvSpPr>
          <p:cNvPr id="7" name="ZoneTexte 6"/>
          <p:cNvSpPr txBox="1"/>
          <p:nvPr>
            <p:custDataLst>
              <p:tags r:id="rId5"/>
            </p:custDataLst>
          </p:nvPr>
        </p:nvSpPr>
        <p:spPr>
          <a:xfrm>
            <a:off x="3332480" y="1574800"/>
            <a:ext cx="8402320" cy="3416320"/>
          </a:xfrm>
          <a:prstGeom prst="rect">
            <a:avLst/>
          </a:prstGeom>
          <a:noFill/>
        </p:spPr>
        <p:txBody>
          <a:bodyPr wrap="square" rtlCol="0">
            <a:spAutoFit/>
          </a:bodyPr>
          <a:lstStyle/>
          <a:p>
            <a:r>
              <a:rPr lang="fr-FR" b="1" dirty="0"/>
              <a:t>l’entreprise est système ouvert: </a:t>
            </a:r>
            <a:r>
              <a:rPr lang="fr-FR" dirty="0"/>
              <a:t>L’entreprise est en relation avec son environnement économique, technologique, fiscal,….par des flux  d’entrée et des flux de sortie. </a:t>
            </a:r>
          </a:p>
          <a:p>
            <a:endParaRPr lang="fr-FR" dirty="0"/>
          </a:p>
          <a:p>
            <a:r>
              <a:rPr lang="fr-FR" b="1" dirty="0"/>
              <a:t>Flux d’entrée:</a:t>
            </a:r>
          </a:p>
          <a:p>
            <a:pPr marL="742950" lvl="1" indent="-285750">
              <a:buFont typeface="Arial" panose="020B0604020202020204" pitchFamily="34" charset="0"/>
              <a:buChar char="•"/>
            </a:pPr>
            <a:r>
              <a:rPr lang="fr-FR" dirty="0"/>
              <a:t>Facteurs de production (ex. : main d’œuvre, matériel, matière premières) </a:t>
            </a:r>
          </a:p>
          <a:p>
            <a:pPr marL="742950" lvl="1" indent="-285750">
              <a:buFont typeface="Arial" panose="020B0604020202020204" pitchFamily="34" charset="0"/>
              <a:buChar char="•"/>
            </a:pPr>
            <a:r>
              <a:rPr lang="fr-FR" dirty="0"/>
              <a:t>Financiers (capitaux)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r>
              <a:rPr lang="fr-FR" b="1" dirty="0"/>
              <a:t>Flux de sortie :</a:t>
            </a:r>
          </a:p>
          <a:p>
            <a:pPr marL="742950" lvl="1" indent="-285750">
              <a:buFont typeface="Arial" panose="020B0604020202020204" pitchFamily="34" charset="0"/>
              <a:buChar char="•"/>
            </a:pPr>
            <a:r>
              <a:rPr lang="fr-FR" dirty="0"/>
              <a:t>Produits et services, </a:t>
            </a:r>
          </a:p>
          <a:p>
            <a:pPr marL="742950" lvl="1" indent="-285750">
              <a:buFont typeface="Arial" panose="020B0604020202020204" pitchFamily="34" charset="0"/>
              <a:buChar char="•"/>
            </a:pPr>
            <a:r>
              <a:rPr lang="fr-FR" dirty="0"/>
              <a:t>Financiers (dépenses, revenus),</a:t>
            </a:r>
          </a:p>
          <a:p>
            <a:endParaRPr lang="fr-FR" dirty="0"/>
          </a:p>
        </p:txBody>
      </p:sp>
    </p:spTree>
    <p:extLst>
      <p:ext uri="{BB962C8B-B14F-4D97-AF65-F5344CB8AC3E}">
        <p14:creationId xmlns:p14="http://schemas.microsoft.com/office/powerpoint/2010/main" val="147915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FR" b="1" dirty="0"/>
              <a:t>Objectifs de l’EDI :</a:t>
            </a:r>
            <a:endParaRPr lang="fr-FR" dirty="0"/>
          </a:p>
        </p:txBody>
      </p:sp>
      <p:sp>
        <p:nvSpPr>
          <p:cNvPr id="3" name="Espace réservé du contenu 2"/>
          <p:cNvSpPr>
            <a:spLocks noGrp="1"/>
          </p:cNvSpPr>
          <p:nvPr>
            <p:ph idx="1"/>
            <p:custDataLst>
              <p:tags r:id="rId2"/>
            </p:custDataLst>
          </p:nvPr>
        </p:nvSpPr>
        <p:spPr>
          <a:xfrm>
            <a:off x="838200" y="1790298"/>
            <a:ext cx="10515600" cy="4566051"/>
          </a:xfrm>
        </p:spPr>
        <p:txBody>
          <a:bodyPr>
            <a:normAutofit/>
          </a:bodyPr>
          <a:lstStyle/>
          <a:p>
            <a:pPr>
              <a:buFont typeface="Arial" panose="020B0604020202020204" pitchFamily="34" charset="0"/>
              <a:buChar char="•"/>
            </a:pPr>
            <a:r>
              <a:rPr lang="fr-FR" dirty="0"/>
              <a:t>Automatiser les échanges de données entre partenaires commerciaux.</a:t>
            </a:r>
          </a:p>
          <a:p>
            <a:pPr>
              <a:buFont typeface="Arial" panose="020B0604020202020204" pitchFamily="34" charset="0"/>
              <a:buChar char="•"/>
            </a:pPr>
            <a:r>
              <a:rPr lang="fr-FR" dirty="0"/>
              <a:t>Réduire les délais de traitement et les coûts associés aux processus manuels.</a:t>
            </a:r>
          </a:p>
          <a:p>
            <a:pPr>
              <a:buFont typeface="Arial" panose="020B0604020202020204" pitchFamily="34" charset="0"/>
              <a:buChar char="•"/>
            </a:pPr>
            <a:r>
              <a:rPr lang="fr-FR" dirty="0"/>
              <a:t>Améliorer la précision des données échangées.</a:t>
            </a:r>
          </a:p>
          <a:p>
            <a:pPr>
              <a:buFont typeface="Arial" panose="020B0604020202020204" pitchFamily="34" charset="0"/>
              <a:buChar char="•"/>
            </a:pPr>
            <a:endParaRPr lang="fr-FR" dirty="0"/>
          </a:p>
          <a:p>
            <a:pPr marL="0" indent="0">
              <a:buNone/>
            </a:pPr>
            <a:r>
              <a:rPr lang="fr-FR" b="1" dirty="0"/>
              <a:t>Exemples de documents échangés via EDI :</a:t>
            </a:r>
            <a:endParaRPr lang="fr-FR" dirty="0"/>
          </a:p>
          <a:p>
            <a:pPr>
              <a:buFont typeface="Arial" panose="020B0604020202020204" pitchFamily="34" charset="0"/>
              <a:buChar char="•"/>
            </a:pPr>
            <a:r>
              <a:rPr lang="fr-FR" dirty="0"/>
              <a:t>Commandes.</a:t>
            </a:r>
          </a:p>
          <a:p>
            <a:pPr>
              <a:buFont typeface="Arial" panose="020B0604020202020204" pitchFamily="34" charset="0"/>
              <a:buChar char="•"/>
            </a:pPr>
            <a:r>
              <a:rPr lang="fr-FR" dirty="0"/>
              <a:t>Factures.</a:t>
            </a:r>
          </a:p>
          <a:p>
            <a:pPr>
              <a:buFont typeface="Arial" panose="020B0604020202020204" pitchFamily="34" charset="0"/>
              <a:buChar char="•"/>
            </a:pPr>
            <a:r>
              <a:rPr lang="fr-FR" dirty="0"/>
              <a:t>Bons de livraison.</a:t>
            </a:r>
          </a:p>
          <a:p>
            <a:pPr>
              <a:buFont typeface="Arial" panose="020B0604020202020204" pitchFamily="34" charset="0"/>
              <a:buChar char="•"/>
            </a:pPr>
            <a:r>
              <a:rPr lang="fr-FR" dirty="0"/>
              <a:t>Avis d’expédition.</a:t>
            </a:r>
          </a:p>
          <a:p>
            <a:pPr>
              <a:buFont typeface="Arial" panose="020B0604020202020204" pitchFamily="34" charset="0"/>
              <a:buChar char="•"/>
            </a:pPr>
            <a:endParaRPr lang="fr-FR" dirty="0"/>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70</a:t>
            </a:fld>
            <a:endParaRPr lang="fr-FR" noProof="0"/>
          </a:p>
        </p:txBody>
      </p:sp>
    </p:spTree>
    <p:extLst>
      <p:ext uri="{BB962C8B-B14F-4D97-AF65-F5344CB8AC3E}">
        <p14:creationId xmlns:p14="http://schemas.microsoft.com/office/powerpoint/2010/main" val="3181072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pPr algn="l"/>
            <a:r>
              <a:rPr lang="fr-FR" dirty="0"/>
              <a:t>Processus d’échange EDI </a:t>
            </a:r>
            <a:endParaRPr lang="fr-FR" b="1" i="0" dirty="0">
              <a:effectLst/>
              <a:latin typeface="Söhne"/>
            </a:endParaRPr>
          </a:p>
        </p:txBody>
      </p:sp>
      <p:graphicFrame>
        <p:nvGraphicFramePr>
          <p:cNvPr id="6" name="Espace réservé du contenu 5">
            <a:extLst>
              <a:ext uri="{FF2B5EF4-FFF2-40B4-BE49-F238E27FC236}">
                <a16:creationId xmlns:a16="http://schemas.microsoft.com/office/drawing/2014/main" id="{CE691E3A-2C71-3BF4-040B-3A9D99AB9319}"/>
              </a:ext>
            </a:extLst>
          </p:cNvPr>
          <p:cNvGraphicFramePr>
            <a:graphicFrameLocks noGrp="1"/>
          </p:cNvGraphicFramePr>
          <p:nvPr>
            <p:ph idx="1"/>
          </p:nvPr>
        </p:nvGraphicFramePr>
        <p:xfrm>
          <a:off x="838199" y="1465312"/>
          <a:ext cx="10827499" cy="47116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Espace réservé de la date 3"/>
          <p:cNvSpPr>
            <a:spLocks noGrp="1"/>
          </p:cNvSpPr>
          <p:nvPr>
            <p:ph type="dt" sz="half" idx="10"/>
            <p:custDataLst>
              <p:tags r:id="rId2"/>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3"/>
            </p:custDataLst>
          </p:nvPr>
        </p:nvSpPr>
        <p:spPr/>
        <p:txBody>
          <a:bodyPr/>
          <a:lstStyle/>
          <a:p>
            <a:pPr rtl="0"/>
            <a:fld id="{5A4A7955-6230-48B4-BD8B-A7C460F75945}" type="slidenum">
              <a:rPr lang="fr-FR" noProof="0" smtClean="0"/>
              <a:t>71</a:t>
            </a:fld>
            <a:endParaRPr lang="fr-FR" noProof="0"/>
          </a:p>
        </p:txBody>
      </p:sp>
    </p:spTree>
    <p:extLst>
      <p:ext uri="{BB962C8B-B14F-4D97-AF65-F5344CB8AC3E}">
        <p14:creationId xmlns:p14="http://schemas.microsoft.com/office/powerpoint/2010/main" val="3565004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pPr marL="0" indent="0">
              <a:buNone/>
            </a:pPr>
            <a:r>
              <a:rPr lang="fr-FR" dirty="0"/>
              <a:t>L’intégration ERP et EDI</a:t>
            </a:r>
          </a:p>
        </p:txBody>
      </p:sp>
      <p:graphicFrame>
        <p:nvGraphicFramePr>
          <p:cNvPr id="6" name="Espace réservé du contenu 5">
            <a:extLst>
              <a:ext uri="{FF2B5EF4-FFF2-40B4-BE49-F238E27FC236}">
                <a16:creationId xmlns:a16="http://schemas.microsoft.com/office/drawing/2014/main" id="{FBA86532-DA17-CD75-8B03-5E1DE4E6ACC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Espace réservé de la date 3"/>
          <p:cNvSpPr>
            <a:spLocks noGrp="1"/>
          </p:cNvSpPr>
          <p:nvPr>
            <p:ph type="dt" sz="half" idx="10"/>
            <p:custDataLst>
              <p:tags r:id="rId2"/>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3"/>
            </p:custDataLst>
          </p:nvPr>
        </p:nvSpPr>
        <p:spPr/>
        <p:txBody>
          <a:bodyPr/>
          <a:lstStyle/>
          <a:p>
            <a:pPr rtl="0"/>
            <a:fld id="{5A4A7955-6230-48B4-BD8B-A7C460F75945}" type="slidenum">
              <a:rPr lang="fr-FR" noProof="0" smtClean="0"/>
              <a:t>72</a:t>
            </a:fld>
            <a:endParaRPr lang="fr-FR" noProof="0"/>
          </a:p>
        </p:txBody>
      </p:sp>
    </p:spTree>
    <p:extLst>
      <p:ext uri="{BB962C8B-B14F-4D97-AF65-F5344CB8AC3E}">
        <p14:creationId xmlns:p14="http://schemas.microsoft.com/office/powerpoint/2010/main" val="1427517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Introduction ERP et EAI</a:t>
            </a:r>
          </a:p>
        </p:txBody>
      </p:sp>
      <p:sp>
        <p:nvSpPr>
          <p:cNvPr id="3" name="Espace réservé du contenu 2">
            <a:extLst>
              <a:ext uri="{FF2B5EF4-FFF2-40B4-BE49-F238E27FC236}">
                <a16:creationId xmlns:a16="http://schemas.microsoft.com/office/drawing/2014/main" id="{E67C4B4C-0972-4344-44A8-D39512B9E10D}"/>
              </a:ext>
            </a:extLst>
          </p:cNvPr>
          <p:cNvSpPr>
            <a:spLocks noGrp="1"/>
          </p:cNvSpPr>
          <p:nvPr>
            <p:ph idx="1"/>
          </p:nvPr>
        </p:nvSpPr>
        <p:spPr/>
        <p:txBody>
          <a:bodyPr/>
          <a:lstStyle/>
          <a:p>
            <a:pPr marL="0" indent="0">
              <a:lnSpc>
                <a:spcPct val="150000"/>
              </a:lnSpc>
              <a:buNone/>
            </a:pPr>
            <a:r>
              <a:rPr lang="fr-FR" b="1" dirty="0"/>
              <a:t>Définition :</a:t>
            </a:r>
            <a:endParaRPr lang="fr-FR" dirty="0"/>
          </a:p>
          <a:p>
            <a:pPr>
              <a:lnSpc>
                <a:spcPct val="150000"/>
              </a:lnSpc>
              <a:buFont typeface="Arial" panose="020B0604020202020204" pitchFamily="34" charset="0"/>
              <a:buChar char="•"/>
            </a:pPr>
            <a:r>
              <a:rPr lang="fr-FR" b="1" dirty="0"/>
              <a:t>EAI (Enterprise Application </a:t>
            </a:r>
            <a:r>
              <a:rPr lang="fr-FR" b="1" dirty="0" err="1"/>
              <a:t>Integration</a:t>
            </a:r>
            <a:r>
              <a:rPr lang="fr-FR" b="1" dirty="0"/>
              <a:t>)</a:t>
            </a:r>
            <a:r>
              <a:rPr lang="fr-FR" dirty="0"/>
              <a:t> désigne l’ensemble des technologies, processus et outils utilisés pour connecter des applications disparates dans une organisation afin de permettre un échange fluide des données et une collaboration efficace entre elles.</a:t>
            </a:r>
          </a:p>
          <a:p>
            <a:pPr>
              <a:lnSpc>
                <a:spcPct val="150000"/>
              </a:lnSpc>
              <a:buFont typeface="Arial" panose="020B0604020202020204" pitchFamily="34" charset="0"/>
              <a:buChar char="•"/>
            </a:pPr>
            <a:r>
              <a:rPr lang="fr-FR" dirty="0"/>
              <a:t>L’EAI est essentielle pour éviter les silos de données et permettre une vue unifiée des processus métier.</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73</a:t>
            </a:fld>
            <a:endParaRPr lang="fr-FR" noProof="0"/>
          </a:p>
        </p:txBody>
      </p:sp>
    </p:spTree>
    <p:extLst>
      <p:ext uri="{BB962C8B-B14F-4D97-AF65-F5344CB8AC3E}">
        <p14:creationId xmlns:p14="http://schemas.microsoft.com/office/powerpoint/2010/main" val="95038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Le concept de l’EAI</a:t>
            </a:r>
          </a:p>
        </p:txBody>
      </p:sp>
      <p:sp>
        <p:nvSpPr>
          <p:cNvPr id="3" name="Espace réservé du contenu 2">
            <a:extLst>
              <a:ext uri="{FF2B5EF4-FFF2-40B4-BE49-F238E27FC236}">
                <a16:creationId xmlns:a16="http://schemas.microsoft.com/office/drawing/2014/main" id="{E67C4B4C-0972-4344-44A8-D39512B9E10D}"/>
              </a:ext>
            </a:extLst>
          </p:cNvPr>
          <p:cNvSpPr>
            <a:spLocks noGrp="1"/>
          </p:cNvSpPr>
          <p:nvPr>
            <p:ph idx="1"/>
          </p:nvPr>
        </p:nvSpPr>
        <p:spPr/>
        <p:txBody>
          <a:bodyPr>
            <a:normAutofit/>
          </a:bodyPr>
          <a:lstStyle/>
          <a:p>
            <a:pPr marL="0" indent="0">
              <a:buNone/>
            </a:pPr>
            <a:r>
              <a:rPr lang="fr-FR" b="1" dirty="0"/>
              <a:t>Objectifs principaux :</a:t>
            </a:r>
            <a:endParaRPr lang="fr-FR" dirty="0"/>
          </a:p>
          <a:p>
            <a:pPr>
              <a:buFont typeface="Arial" panose="020B0604020202020204" pitchFamily="34" charset="0"/>
              <a:buChar char="•"/>
            </a:pPr>
            <a:r>
              <a:rPr lang="fr-FR" dirty="0"/>
              <a:t>Permettre une communication fluide entre les différentes applications d’une organisation.</a:t>
            </a:r>
          </a:p>
          <a:p>
            <a:pPr>
              <a:buFont typeface="Arial" panose="020B0604020202020204" pitchFamily="34" charset="0"/>
              <a:buChar char="•"/>
            </a:pPr>
            <a:r>
              <a:rPr lang="fr-FR" dirty="0"/>
              <a:t>Réduire les redondances de données.</a:t>
            </a:r>
          </a:p>
          <a:p>
            <a:pPr>
              <a:buFont typeface="Arial" panose="020B0604020202020204" pitchFamily="34" charset="0"/>
              <a:buChar char="•"/>
            </a:pPr>
            <a:r>
              <a:rPr lang="fr-FR" dirty="0"/>
              <a:t>Automatiser les processus métier inter-applications.</a:t>
            </a:r>
          </a:p>
          <a:p>
            <a:pPr>
              <a:buFont typeface="Arial" panose="020B0604020202020204" pitchFamily="34" charset="0"/>
              <a:buChar char="•"/>
            </a:pPr>
            <a:r>
              <a:rPr lang="fr-FR" dirty="0"/>
              <a:t>Améliorer la visibilité et la prise de décision en intégrant les systèmes critiques.</a:t>
            </a:r>
          </a:p>
          <a:p>
            <a:pPr marL="0" indent="0">
              <a:buNone/>
            </a:pPr>
            <a:r>
              <a:rPr lang="fr-FR" b="1" dirty="0"/>
              <a:t>Problème résolu :</a:t>
            </a:r>
            <a:endParaRPr lang="fr-FR" dirty="0"/>
          </a:p>
          <a:p>
            <a:pPr>
              <a:buFont typeface="Arial" panose="020B0604020202020204" pitchFamily="34" charset="0"/>
              <a:buChar char="•"/>
            </a:pPr>
            <a:r>
              <a:rPr lang="fr-FR" dirty="0"/>
              <a:t>Sans EAI, les applications ne communiquent pas directement. Les organisations doivent utiliser des processus manuels ou des interfaces point à point complexes, entraînant des inefficacités et des erreurs.</a:t>
            </a:r>
          </a:p>
          <a:p>
            <a:pPr marL="0" indent="0">
              <a:buNone/>
            </a:pPr>
            <a:endParaRPr lang="fr-FR" dirty="0">
              <a:solidFill>
                <a:srgbClr val="374151"/>
              </a:solidFill>
              <a:latin typeface="Söhne"/>
            </a:endParaRP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74</a:t>
            </a:fld>
            <a:endParaRPr lang="fr-FR" noProof="0"/>
          </a:p>
        </p:txBody>
      </p:sp>
    </p:spTree>
    <p:extLst>
      <p:ext uri="{BB962C8B-B14F-4D97-AF65-F5344CB8AC3E}">
        <p14:creationId xmlns:p14="http://schemas.microsoft.com/office/powerpoint/2010/main" val="3325967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Types de communication entre applications</a:t>
            </a:r>
          </a:p>
        </p:txBody>
      </p:sp>
      <p:sp>
        <p:nvSpPr>
          <p:cNvPr id="3" name="Espace réservé du contenu 2">
            <a:extLst>
              <a:ext uri="{FF2B5EF4-FFF2-40B4-BE49-F238E27FC236}">
                <a16:creationId xmlns:a16="http://schemas.microsoft.com/office/drawing/2014/main" id="{E67C4B4C-0972-4344-44A8-D39512B9E10D}"/>
              </a:ext>
            </a:extLst>
          </p:cNvPr>
          <p:cNvSpPr>
            <a:spLocks noGrp="1"/>
          </p:cNvSpPr>
          <p:nvPr>
            <p:ph idx="1"/>
          </p:nvPr>
        </p:nvSpPr>
        <p:spPr/>
        <p:txBody>
          <a:bodyPr>
            <a:normAutofit fontScale="92500"/>
          </a:bodyPr>
          <a:lstStyle/>
          <a:p>
            <a:pPr marL="0" indent="0">
              <a:lnSpc>
                <a:spcPct val="150000"/>
              </a:lnSpc>
              <a:buNone/>
            </a:pPr>
            <a:r>
              <a:rPr lang="fr-FR" b="1" dirty="0"/>
              <a:t>Point à Point : </a:t>
            </a:r>
            <a:endParaRPr lang="fr-FR" dirty="0"/>
          </a:p>
          <a:p>
            <a:pPr>
              <a:lnSpc>
                <a:spcPct val="150000"/>
              </a:lnSpc>
              <a:buFont typeface="Arial" panose="020B0604020202020204" pitchFamily="34" charset="0"/>
              <a:buChar char="•"/>
            </a:pPr>
            <a:r>
              <a:rPr lang="fr-FR" dirty="0"/>
              <a:t>Les applications communiquent directement entre elles via des interfaces spécifiques.</a:t>
            </a:r>
          </a:p>
          <a:p>
            <a:pPr>
              <a:lnSpc>
                <a:spcPct val="150000"/>
              </a:lnSpc>
              <a:buFont typeface="Arial" panose="020B0604020202020204" pitchFamily="34" charset="0"/>
              <a:buChar char="•"/>
            </a:pPr>
            <a:r>
              <a:rPr lang="fr-FR" b="1" dirty="0"/>
              <a:t>Avantage :</a:t>
            </a:r>
            <a:endParaRPr lang="fr-FR" dirty="0"/>
          </a:p>
          <a:p>
            <a:pPr marL="742950" lvl="1" indent="-285750">
              <a:lnSpc>
                <a:spcPct val="150000"/>
              </a:lnSpc>
              <a:buFont typeface="Arial" panose="020B0604020202020204" pitchFamily="34" charset="0"/>
              <a:buChar char="•"/>
            </a:pPr>
            <a:r>
              <a:rPr lang="fr-FR" dirty="0"/>
              <a:t>Simplicité dans les petits environnements avec peu d’applications.</a:t>
            </a:r>
          </a:p>
          <a:p>
            <a:pPr>
              <a:lnSpc>
                <a:spcPct val="150000"/>
              </a:lnSpc>
              <a:buFont typeface="Arial" panose="020B0604020202020204" pitchFamily="34" charset="0"/>
              <a:buChar char="•"/>
            </a:pPr>
            <a:r>
              <a:rPr lang="fr-FR" b="1" dirty="0"/>
              <a:t>Inconvénient :</a:t>
            </a:r>
            <a:endParaRPr lang="fr-FR" dirty="0"/>
          </a:p>
          <a:p>
            <a:pPr marL="742950" lvl="1" indent="-285750">
              <a:lnSpc>
                <a:spcPct val="150000"/>
              </a:lnSpc>
              <a:buFont typeface="Arial" panose="020B0604020202020204" pitchFamily="34" charset="0"/>
              <a:buChar char="•"/>
            </a:pPr>
            <a:r>
              <a:rPr lang="fr-FR" dirty="0"/>
              <a:t>Complexité croissante lorsque le nombre d’applications augmente (chaque nouvelle application nécessite des interfaces avec toutes les autres).</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75</a:t>
            </a:fld>
            <a:endParaRPr lang="fr-FR" noProof="0"/>
          </a:p>
        </p:txBody>
      </p:sp>
    </p:spTree>
    <p:extLst>
      <p:ext uri="{BB962C8B-B14F-4D97-AF65-F5344CB8AC3E}">
        <p14:creationId xmlns:p14="http://schemas.microsoft.com/office/powerpoint/2010/main" val="31409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Types de communication entre applications</a:t>
            </a:r>
          </a:p>
        </p:txBody>
      </p:sp>
      <p:sp>
        <p:nvSpPr>
          <p:cNvPr id="3" name="Espace réservé du contenu 2">
            <a:extLst>
              <a:ext uri="{FF2B5EF4-FFF2-40B4-BE49-F238E27FC236}">
                <a16:creationId xmlns:a16="http://schemas.microsoft.com/office/drawing/2014/main" id="{E67C4B4C-0972-4344-44A8-D39512B9E10D}"/>
              </a:ext>
            </a:extLst>
          </p:cNvPr>
          <p:cNvSpPr>
            <a:spLocks noGrp="1"/>
          </p:cNvSpPr>
          <p:nvPr>
            <p:ph idx="1"/>
          </p:nvPr>
        </p:nvSpPr>
        <p:spPr/>
        <p:txBody>
          <a:bodyPr>
            <a:normAutofit/>
          </a:bodyPr>
          <a:lstStyle/>
          <a:p>
            <a:pPr marL="0" indent="0">
              <a:lnSpc>
                <a:spcPct val="150000"/>
              </a:lnSpc>
              <a:buNone/>
            </a:pPr>
            <a:r>
              <a:rPr lang="fr-FR" b="1" dirty="0"/>
              <a:t>Hub and </a:t>
            </a:r>
            <a:r>
              <a:rPr lang="fr-FR" b="1" dirty="0" err="1"/>
              <a:t>Spoke</a:t>
            </a:r>
            <a:r>
              <a:rPr lang="fr-FR" b="1" dirty="0"/>
              <a:t> (Médiateur centralisé) :</a:t>
            </a:r>
            <a:endParaRPr lang="fr-FR" dirty="0"/>
          </a:p>
          <a:p>
            <a:pPr>
              <a:lnSpc>
                <a:spcPct val="150000"/>
              </a:lnSpc>
              <a:buFont typeface="Arial" panose="020B0604020202020204" pitchFamily="34" charset="0"/>
              <a:buChar char="•"/>
            </a:pPr>
            <a:r>
              <a:rPr lang="fr-FR" dirty="0"/>
              <a:t>Les applications communiquent avec un hub central qui distribue les données.</a:t>
            </a:r>
          </a:p>
          <a:p>
            <a:pPr>
              <a:lnSpc>
                <a:spcPct val="150000"/>
              </a:lnSpc>
              <a:buFont typeface="Arial" panose="020B0604020202020204" pitchFamily="34" charset="0"/>
              <a:buChar char="•"/>
            </a:pPr>
            <a:r>
              <a:rPr lang="fr-FR" b="1" dirty="0"/>
              <a:t>Avantage :</a:t>
            </a:r>
            <a:endParaRPr lang="fr-FR" dirty="0"/>
          </a:p>
          <a:p>
            <a:pPr marL="742950" lvl="1" indent="-285750">
              <a:lnSpc>
                <a:spcPct val="150000"/>
              </a:lnSpc>
              <a:buFont typeface="Arial" panose="020B0604020202020204" pitchFamily="34" charset="0"/>
              <a:buChar char="•"/>
            </a:pPr>
            <a:r>
              <a:rPr lang="fr-FR" dirty="0"/>
              <a:t>Simplifie la gestion et réduit le nombre d’interfaces nécessaires.</a:t>
            </a:r>
          </a:p>
          <a:p>
            <a:pPr>
              <a:lnSpc>
                <a:spcPct val="150000"/>
              </a:lnSpc>
              <a:buFont typeface="Arial" panose="020B0604020202020204" pitchFamily="34" charset="0"/>
              <a:buChar char="•"/>
            </a:pPr>
            <a:r>
              <a:rPr lang="fr-FR" b="1" dirty="0"/>
              <a:t>Inconvénient :</a:t>
            </a:r>
            <a:endParaRPr lang="fr-FR" dirty="0"/>
          </a:p>
          <a:p>
            <a:pPr marL="742950" lvl="1" indent="-285750">
              <a:lnSpc>
                <a:spcPct val="150000"/>
              </a:lnSpc>
              <a:buFont typeface="Arial" panose="020B0604020202020204" pitchFamily="34" charset="0"/>
              <a:buChar char="•"/>
            </a:pPr>
            <a:r>
              <a:rPr lang="fr-FR" dirty="0"/>
              <a:t>Dépendance au hub, qui peut devenir un goulot d’étranglement.</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76</a:t>
            </a:fld>
            <a:endParaRPr lang="fr-FR" noProof="0"/>
          </a:p>
        </p:txBody>
      </p:sp>
    </p:spTree>
    <p:extLst>
      <p:ext uri="{BB962C8B-B14F-4D97-AF65-F5344CB8AC3E}">
        <p14:creationId xmlns:p14="http://schemas.microsoft.com/office/powerpoint/2010/main" val="1397785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Types de communication entre applications</a:t>
            </a:r>
          </a:p>
        </p:txBody>
      </p:sp>
      <p:sp>
        <p:nvSpPr>
          <p:cNvPr id="3" name="Espace réservé du contenu 2">
            <a:extLst>
              <a:ext uri="{FF2B5EF4-FFF2-40B4-BE49-F238E27FC236}">
                <a16:creationId xmlns:a16="http://schemas.microsoft.com/office/drawing/2014/main" id="{E67C4B4C-0972-4344-44A8-D39512B9E10D}"/>
              </a:ext>
            </a:extLst>
          </p:cNvPr>
          <p:cNvSpPr>
            <a:spLocks noGrp="1"/>
          </p:cNvSpPr>
          <p:nvPr>
            <p:ph idx="1"/>
          </p:nvPr>
        </p:nvSpPr>
        <p:spPr/>
        <p:txBody>
          <a:bodyPr>
            <a:normAutofit fontScale="70000" lnSpcReduction="20000"/>
          </a:bodyPr>
          <a:lstStyle/>
          <a:p>
            <a:pPr marL="0" indent="0">
              <a:lnSpc>
                <a:spcPct val="150000"/>
              </a:lnSpc>
              <a:buNone/>
            </a:pPr>
            <a:r>
              <a:rPr lang="fr-FR" b="1" dirty="0"/>
              <a:t>Enterprise Service Bus (ESB) :</a:t>
            </a:r>
            <a:endParaRPr lang="fr-FR" dirty="0"/>
          </a:p>
          <a:p>
            <a:pPr>
              <a:lnSpc>
                <a:spcPct val="150000"/>
              </a:lnSpc>
              <a:buFont typeface="Arial" panose="020B0604020202020204" pitchFamily="34" charset="0"/>
              <a:buChar char="•"/>
            </a:pPr>
            <a:r>
              <a:rPr lang="fr-FR" dirty="0"/>
              <a:t>Utilisation d’un </a:t>
            </a:r>
            <a:r>
              <a:rPr lang="fr-FR" b="1" dirty="0"/>
              <a:t>bus d’intégration</a:t>
            </a:r>
            <a:r>
              <a:rPr lang="fr-FR" dirty="0"/>
              <a:t> pour connecter les applications.</a:t>
            </a:r>
          </a:p>
          <a:p>
            <a:pPr>
              <a:lnSpc>
                <a:spcPct val="150000"/>
              </a:lnSpc>
              <a:buFont typeface="Arial" panose="020B0604020202020204" pitchFamily="34" charset="0"/>
              <a:buChar char="•"/>
            </a:pPr>
            <a:r>
              <a:rPr lang="fr-FR" b="1" dirty="0"/>
              <a:t>Outils et Plateformes ESB Populaires:</a:t>
            </a:r>
            <a:endParaRPr lang="fr-FR" dirty="0"/>
          </a:p>
          <a:p>
            <a:pPr marL="742950" lvl="1" indent="-285750">
              <a:lnSpc>
                <a:spcPct val="150000"/>
              </a:lnSpc>
              <a:buFont typeface="Arial" panose="020B0604020202020204" pitchFamily="34" charset="0"/>
              <a:buChar char="•"/>
            </a:pPr>
            <a:r>
              <a:rPr lang="fr-FR" dirty="0" err="1"/>
              <a:t>MuleSoft</a:t>
            </a:r>
            <a:r>
              <a:rPr lang="fr-FR" dirty="0"/>
              <a:t> </a:t>
            </a:r>
            <a:r>
              <a:rPr lang="fr-FR" dirty="0" err="1"/>
              <a:t>Anypoint</a:t>
            </a:r>
            <a:r>
              <a:rPr lang="fr-FR" dirty="0"/>
              <a:t> Platform: Très utilisé pour les intégrations cloud, Support natif pour les API REST et SOAP.</a:t>
            </a:r>
          </a:p>
          <a:p>
            <a:pPr marL="742950" lvl="1" indent="-285750">
              <a:lnSpc>
                <a:spcPct val="150000"/>
              </a:lnSpc>
              <a:buFont typeface="Arial" panose="020B0604020202020204" pitchFamily="34" charset="0"/>
              <a:buChar char="•"/>
            </a:pPr>
            <a:r>
              <a:rPr lang="fr-FR" dirty="0"/>
              <a:t>Apache Camel: Open Source et léger</a:t>
            </a:r>
          </a:p>
          <a:p>
            <a:pPr marL="742950" lvl="1" indent="-285750">
              <a:lnSpc>
                <a:spcPct val="150000"/>
              </a:lnSpc>
              <a:buFont typeface="Arial" panose="020B0604020202020204" pitchFamily="34" charset="0"/>
              <a:buChar char="•"/>
            </a:pPr>
            <a:r>
              <a:rPr lang="fr-FR" dirty="0"/>
              <a:t>…</a:t>
            </a:r>
          </a:p>
          <a:p>
            <a:pPr>
              <a:lnSpc>
                <a:spcPct val="150000"/>
              </a:lnSpc>
              <a:buFont typeface="Arial" panose="020B0604020202020204" pitchFamily="34" charset="0"/>
              <a:buChar char="•"/>
            </a:pPr>
            <a:r>
              <a:rPr lang="fr-FR" b="1" dirty="0"/>
              <a:t>Avantage :</a:t>
            </a:r>
            <a:endParaRPr lang="fr-FR" dirty="0"/>
          </a:p>
          <a:p>
            <a:pPr marL="742950" lvl="1" indent="-285750">
              <a:lnSpc>
                <a:spcPct val="150000"/>
              </a:lnSpc>
              <a:buFont typeface="Arial" panose="020B0604020202020204" pitchFamily="34" charset="0"/>
              <a:buChar char="•"/>
            </a:pPr>
            <a:r>
              <a:rPr lang="fr-FR" dirty="0"/>
              <a:t>Architecture modulaire facilitant l’évolutivité.</a:t>
            </a:r>
          </a:p>
          <a:p>
            <a:pPr marL="742950" lvl="1" indent="-285750">
              <a:lnSpc>
                <a:spcPct val="150000"/>
              </a:lnSpc>
              <a:buFont typeface="Arial" panose="020B0604020202020204" pitchFamily="34" charset="0"/>
              <a:buChar char="•"/>
            </a:pPr>
            <a:r>
              <a:rPr lang="fr-FR" dirty="0"/>
              <a:t>Prend en charge des standards tels que SOAP, REST, JMS.</a:t>
            </a:r>
          </a:p>
          <a:p>
            <a:pPr>
              <a:lnSpc>
                <a:spcPct val="150000"/>
              </a:lnSpc>
              <a:buFont typeface="Arial" panose="020B0604020202020204" pitchFamily="34" charset="0"/>
              <a:buChar char="•"/>
            </a:pPr>
            <a:r>
              <a:rPr lang="fr-FR" b="1" dirty="0"/>
              <a:t>Inconvénient :</a:t>
            </a:r>
            <a:endParaRPr lang="fr-FR" dirty="0"/>
          </a:p>
          <a:p>
            <a:pPr marL="742950" lvl="1" indent="-285750">
              <a:lnSpc>
                <a:spcPct val="150000"/>
              </a:lnSpc>
              <a:buFont typeface="Arial" panose="020B0604020202020204" pitchFamily="34" charset="0"/>
              <a:buChar char="•"/>
            </a:pPr>
            <a:r>
              <a:rPr lang="fr-FR" dirty="0"/>
              <a:t>Complexité initiale de mise en œuvre.</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77</a:t>
            </a:fld>
            <a:endParaRPr lang="fr-FR" noProof="0"/>
          </a:p>
        </p:txBody>
      </p:sp>
    </p:spTree>
    <p:extLst>
      <p:ext uri="{BB962C8B-B14F-4D97-AF65-F5344CB8AC3E}">
        <p14:creationId xmlns:p14="http://schemas.microsoft.com/office/powerpoint/2010/main" val="1924529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Intégration des ERP dans une architecture EAI</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78</a:t>
            </a:fld>
            <a:endParaRPr lang="fr-FR" noProof="0"/>
          </a:p>
        </p:txBody>
      </p:sp>
      <p:graphicFrame>
        <p:nvGraphicFramePr>
          <p:cNvPr id="6" name="Diagramme 5">
            <a:extLst>
              <a:ext uri="{FF2B5EF4-FFF2-40B4-BE49-F238E27FC236}">
                <a16:creationId xmlns:a16="http://schemas.microsoft.com/office/drawing/2014/main" id="{814A619F-A207-9E0A-1091-75443448EC81}"/>
              </a:ext>
            </a:extLst>
          </p:cNvPr>
          <p:cNvGraphicFramePr/>
          <p:nvPr/>
        </p:nvGraphicFramePr>
        <p:xfrm>
          <a:off x="838200" y="1905801"/>
          <a:ext cx="10515600" cy="4232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4366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3AD96-1788-8C0C-CBA5-CCA9DFAD0FB8}"/>
              </a:ext>
            </a:extLst>
          </p:cNvPr>
          <p:cNvSpPr>
            <a:spLocks noGrp="1"/>
          </p:cNvSpPr>
          <p:nvPr>
            <p:ph type="title"/>
          </p:nvPr>
        </p:nvSpPr>
        <p:spPr/>
        <p:txBody>
          <a:bodyPr/>
          <a:lstStyle/>
          <a:p>
            <a:r>
              <a:rPr lang="fr-FR" dirty="0"/>
              <a:t>Comparaison des technologies d’intégration</a:t>
            </a:r>
          </a:p>
        </p:txBody>
      </p:sp>
      <p:sp>
        <p:nvSpPr>
          <p:cNvPr id="4" name="Espace réservé de la date 3">
            <a:extLst>
              <a:ext uri="{FF2B5EF4-FFF2-40B4-BE49-F238E27FC236}">
                <a16:creationId xmlns:a16="http://schemas.microsoft.com/office/drawing/2014/main" id="{4BC87D18-1973-E662-4EAB-6862F07B664E}"/>
              </a:ext>
            </a:extLst>
          </p:cNvPr>
          <p:cNvSpPr>
            <a:spLocks noGrp="1"/>
          </p:cNvSpPr>
          <p:nvPr>
            <p:ph type="dt" sz="half" idx="10"/>
          </p:nvPr>
        </p:nvSpPr>
        <p:spPr/>
        <p:txBody>
          <a:bodyPr/>
          <a:lstStyle/>
          <a:p>
            <a:pPr rtl="0"/>
            <a:fld id="{DB113045-75BA-49FC-B8DA-667A815F6AD8}" type="datetime1">
              <a:rPr lang="fr-FR" noProof="0" smtClean="0"/>
              <a:t>19/01/2025</a:t>
            </a:fld>
            <a:endParaRPr lang="fr-FR" noProof="0" dirty="0"/>
          </a:p>
        </p:txBody>
      </p:sp>
      <p:sp>
        <p:nvSpPr>
          <p:cNvPr id="5" name="Espace réservé du numéro de diapositive 4">
            <a:extLst>
              <a:ext uri="{FF2B5EF4-FFF2-40B4-BE49-F238E27FC236}">
                <a16:creationId xmlns:a16="http://schemas.microsoft.com/office/drawing/2014/main" id="{9FE94EB7-3069-DBBA-81AC-97E0507320C6}"/>
              </a:ext>
            </a:extLst>
          </p:cNvPr>
          <p:cNvSpPr>
            <a:spLocks noGrp="1"/>
          </p:cNvSpPr>
          <p:nvPr>
            <p:ph type="sldNum" sz="quarter" idx="12"/>
          </p:nvPr>
        </p:nvSpPr>
        <p:spPr/>
        <p:txBody>
          <a:bodyPr/>
          <a:lstStyle/>
          <a:p>
            <a:pPr rtl="0"/>
            <a:fld id="{5A4A7955-6230-48B4-BD8B-A7C460F75945}" type="slidenum">
              <a:rPr lang="fr-FR" noProof="0" smtClean="0"/>
              <a:t>79</a:t>
            </a:fld>
            <a:endParaRPr lang="fr-FR" noProof="0"/>
          </a:p>
        </p:txBody>
      </p:sp>
      <p:graphicFrame>
        <p:nvGraphicFramePr>
          <p:cNvPr id="8" name="Espace réservé du contenu 7">
            <a:extLst>
              <a:ext uri="{FF2B5EF4-FFF2-40B4-BE49-F238E27FC236}">
                <a16:creationId xmlns:a16="http://schemas.microsoft.com/office/drawing/2014/main" id="{955D4C5B-4FF7-4108-2868-F05930ECD42D}"/>
              </a:ext>
            </a:extLst>
          </p:cNvPr>
          <p:cNvGraphicFramePr>
            <a:graphicFrameLocks noGrp="1"/>
          </p:cNvGraphicFramePr>
          <p:nvPr>
            <p:ph idx="1"/>
          </p:nvPr>
        </p:nvGraphicFramePr>
        <p:xfrm>
          <a:off x="838200" y="2107933"/>
          <a:ext cx="10515600" cy="3443028"/>
        </p:xfrm>
        <a:graphic>
          <a:graphicData uri="http://schemas.openxmlformats.org/drawingml/2006/table">
            <a:tbl>
              <a:tblPr>
                <a:tableStyleId>{7DF18680-E054-41AD-8BC1-D1AEF772440D}</a:tableStyleId>
              </a:tblPr>
              <a:tblGrid>
                <a:gridCol w="2628900">
                  <a:extLst>
                    <a:ext uri="{9D8B030D-6E8A-4147-A177-3AD203B41FA5}">
                      <a16:colId xmlns:a16="http://schemas.microsoft.com/office/drawing/2014/main" val="3343812181"/>
                    </a:ext>
                  </a:extLst>
                </a:gridCol>
                <a:gridCol w="2628900">
                  <a:extLst>
                    <a:ext uri="{9D8B030D-6E8A-4147-A177-3AD203B41FA5}">
                      <a16:colId xmlns:a16="http://schemas.microsoft.com/office/drawing/2014/main" val="2329663281"/>
                    </a:ext>
                  </a:extLst>
                </a:gridCol>
                <a:gridCol w="2628900">
                  <a:extLst>
                    <a:ext uri="{9D8B030D-6E8A-4147-A177-3AD203B41FA5}">
                      <a16:colId xmlns:a16="http://schemas.microsoft.com/office/drawing/2014/main" val="2562347756"/>
                    </a:ext>
                  </a:extLst>
                </a:gridCol>
                <a:gridCol w="2628900">
                  <a:extLst>
                    <a:ext uri="{9D8B030D-6E8A-4147-A177-3AD203B41FA5}">
                      <a16:colId xmlns:a16="http://schemas.microsoft.com/office/drawing/2014/main" val="76740908"/>
                    </a:ext>
                  </a:extLst>
                </a:gridCol>
              </a:tblGrid>
              <a:tr h="573838">
                <a:tc>
                  <a:txBody>
                    <a:bodyPr/>
                    <a:lstStyle/>
                    <a:p>
                      <a:r>
                        <a:rPr lang="fr-FR" b="1" dirty="0"/>
                        <a:t>Technologie</a:t>
                      </a:r>
                    </a:p>
                  </a:txBody>
                  <a:tcPr anchor="ctr"/>
                </a:tc>
                <a:tc>
                  <a:txBody>
                    <a:bodyPr/>
                    <a:lstStyle/>
                    <a:p>
                      <a:r>
                        <a:rPr lang="fr-FR" b="1" dirty="0"/>
                        <a:t>Langages pris en charge</a:t>
                      </a:r>
                      <a:endParaRPr lang="fr-FR" dirty="0"/>
                    </a:p>
                  </a:txBody>
                  <a:tcPr anchor="ctr"/>
                </a:tc>
                <a:tc>
                  <a:txBody>
                    <a:bodyPr/>
                    <a:lstStyle/>
                    <a:p>
                      <a:r>
                        <a:rPr lang="fr-FR" b="1" dirty="0"/>
                        <a:t>Interopérabilité</a:t>
                      </a:r>
                      <a:endParaRPr lang="fr-FR" dirty="0"/>
                    </a:p>
                  </a:txBody>
                  <a:tcPr anchor="ctr"/>
                </a:tc>
                <a:tc>
                  <a:txBody>
                    <a:bodyPr/>
                    <a:lstStyle/>
                    <a:p>
                      <a:r>
                        <a:rPr lang="fr-FR" b="1" dirty="0"/>
                        <a:t>Cas d’utilisation</a:t>
                      </a:r>
                      <a:endParaRPr lang="fr-FR" dirty="0"/>
                    </a:p>
                  </a:txBody>
                  <a:tcPr anchor="ctr"/>
                </a:tc>
                <a:extLst>
                  <a:ext uri="{0D108BD9-81ED-4DB2-BD59-A6C34878D82A}">
                    <a16:rowId xmlns:a16="http://schemas.microsoft.com/office/drawing/2014/main" val="3259651926"/>
                  </a:ext>
                </a:extLst>
              </a:tr>
              <a:tr h="573838">
                <a:tc>
                  <a:txBody>
                    <a:bodyPr/>
                    <a:lstStyle/>
                    <a:p>
                      <a:r>
                        <a:rPr lang="fr-FR" b="1"/>
                        <a:t>RMI</a:t>
                      </a:r>
                    </a:p>
                  </a:txBody>
                  <a:tcPr anchor="ctr"/>
                </a:tc>
                <a:tc>
                  <a:txBody>
                    <a:bodyPr/>
                    <a:lstStyle/>
                    <a:p>
                      <a:r>
                        <a:rPr lang="fr-FR"/>
                        <a:t>Java uniquement</a:t>
                      </a:r>
                    </a:p>
                  </a:txBody>
                  <a:tcPr anchor="ctr"/>
                </a:tc>
                <a:tc>
                  <a:txBody>
                    <a:bodyPr/>
                    <a:lstStyle/>
                    <a:p>
                      <a:r>
                        <a:rPr lang="fr-FR"/>
                        <a:t>Faible</a:t>
                      </a:r>
                    </a:p>
                  </a:txBody>
                  <a:tcPr anchor="ctr"/>
                </a:tc>
                <a:tc>
                  <a:txBody>
                    <a:bodyPr/>
                    <a:lstStyle/>
                    <a:p>
                      <a:r>
                        <a:rPr lang="fr-FR"/>
                        <a:t>Applications Java locales</a:t>
                      </a:r>
                    </a:p>
                  </a:txBody>
                  <a:tcPr anchor="ctr"/>
                </a:tc>
                <a:extLst>
                  <a:ext uri="{0D108BD9-81ED-4DB2-BD59-A6C34878D82A}">
                    <a16:rowId xmlns:a16="http://schemas.microsoft.com/office/drawing/2014/main" val="3447106876"/>
                  </a:ext>
                </a:extLst>
              </a:tr>
              <a:tr h="573838">
                <a:tc>
                  <a:txBody>
                    <a:bodyPr/>
                    <a:lstStyle/>
                    <a:p>
                      <a:r>
                        <a:rPr lang="fr-FR" b="1" dirty="0"/>
                        <a:t>CORBA</a:t>
                      </a:r>
                    </a:p>
                  </a:txBody>
                  <a:tcPr anchor="ctr"/>
                </a:tc>
                <a:tc>
                  <a:txBody>
                    <a:bodyPr/>
                    <a:lstStyle/>
                    <a:p>
                      <a:r>
                        <a:rPr lang="fr-FR"/>
                        <a:t>Multi-langages</a:t>
                      </a:r>
                    </a:p>
                  </a:txBody>
                  <a:tcPr anchor="ctr"/>
                </a:tc>
                <a:tc>
                  <a:txBody>
                    <a:bodyPr/>
                    <a:lstStyle/>
                    <a:p>
                      <a:r>
                        <a:rPr lang="fr-FR"/>
                        <a:t>Moyenne</a:t>
                      </a:r>
                    </a:p>
                  </a:txBody>
                  <a:tcPr anchor="ctr"/>
                </a:tc>
                <a:tc>
                  <a:txBody>
                    <a:bodyPr/>
                    <a:lstStyle/>
                    <a:p>
                      <a:r>
                        <a:rPr lang="fr-FR"/>
                        <a:t>Systèmes distribués</a:t>
                      </a:r>
                    </a:p>
                  </a:txBody>
                  <a:tcPr anchor="ctr"/>
                </a:tc>
                <a:extLst>
                  <a:ext uri="{0D108BD9-81ED-4DB2-BD59-A6C34878D82A}">
                    <a16:rowId xmlns:a16="http://schemas.microsoft.com/office/drawing/2014/main" val="1654101595"/>
                  </a:ext>
                </a:extLst>
              </a:tr>
              <a:tr h="573838">
                <a:tc>
                  <a:txBody>
                    <a:bodyPr/>
                    <a:lstStyle/>
                    <a:p>
                      <a:r>
                        <a:rPr lang="fr-FR" b="1" dirty="0"/>
                        <a:t>SOAP</a:t>
                      </a:r>
                    </a:p>
                  </a:txBody>
                  <a:tcPr anchor="ctr"/>
                </a:tc>
                <a:tc>
                  <a:txBody>
                    <a:bodyPr/>
                    <a:lstStyle/>
                    <a:p>
                      <a:r>
                        <a:rPr lang="fr-FR"/>
                        <a:t>Multi-langages</a:t>
                      </a:r>
                    </a:p>
                  </a:txBody>
                  <a:tcPr anchor="ctr"/>
                </a:tc>
                <a:tc>
                  <a:txBody>
                    <a:bodyPr/>
                    <a:lstStyle/>
                    <a:p>
                      <a:r>
                        <a:rPr lang="fr-FR"/>
                        <a:t>Élevée</a:t>
                      </a:r>
                    </a:p>
                  </a:txBody>
                  <a:tcPr anchor="ctr"/>
                </a:tc>
                <a:tc>
                  <a:txBody>
                    <a:bodyPr/>
                    <a:lstStyle/>
                    <a:p>
                      <a:r>
                        <a:rPr lang="fr-FR"/>
                        <a:t>Environnements critiques</a:t>
                      </a:r>
                    </a:p>
                  </a:txBody>
                  <a:tcPr anchor="ctr"/>
                </a:tc>
                <a:extLst>
                  <a:ext uri="{0D108BD9-81ED-4DB2-BD59-A6C34878D82A}">
                    <a16:rowId xmlns:a16="http://schemas.microsoft.com/office/drawing/2014/main" val="2441066236"/>
                  </a:ext>
                </a:extLst>
              </a:tr>
              <a:tr h="573838">
                <a:tc>
                  <a:txBody>
                    <a:bodyPr/>
                    <a:lstStyle/>
                    <a:p>
                      <a:r>
                        <a:rPr lang="fr-FR" b="1" dirty="0"/>
                        <a:t>REST</a:t>
                      </a:r>
                    </a:p>
                  </a:txBody>
                  <a:tcPr anchor="ctr"/>
                </a:tc>
                <a:tc>
                  <a:txBody>
                    <a:bodyPr/>
                    <a:lstStyle/>
                    <a:p>
                      <a:r>
                        <a:rPr lang="fr-FR"/>
                        <a:t>Multi-langages</a:t>
                      </a:r>
                    </a:p>
                  </a:txBody>
                  <a:tcPr anchor="ctr"/>
                </a:tc>
                <a:tc>
                  <a:txBody>
                    <a:bodyPr/>
                    <a:lstStyle/>
                    <a:p>
                      <a:r>
                        <a:rPr lang="fr-FR"/>
                        <a:t>Élevée</a:t>
                      </a:r>
                    </a:p>
                  </a:txBody>
                  <a:tcPr anchor="ctr"/>
                </a:tc>
                <a:tc>
                  <a:txBody>
                    <a:bodyPr/>
                    <a:lstStyle/>
                    <a:p>
                      <a:r>
                        <a:rPr lang="fr-FR"/>
                        <a:t>Services web légers</a:t>
                      </a:r>
                    </a:p>
                  </a:txBody>
                  <a:tcPr anchor="ctr"/>
                </a:tc>
                <a:extLst>
                  <a:ext uri="{0D108BD9-81ED-4DB2-BD59-A6C34878D82A}">
                    <a16:rowId xmlns:a16="http://schemas.microsoft.com/office/drawing/2014/main" val="825895397"/>
                  </a:ext>
                </a:extLst>
              </a:tr>
              <a:tr h="573838">
                <a:tc>
                  <a:txBody>
                    <a:bodyPr/>
                    <a:lstStyle/>
                    <a:p>
                      <a:r>
                        <a:rPr lang="fr-FR" b="1" dirty="0" err="1"/>
                        <a:t>GraphQL</a:t>
                      </a:r>
                      <a:endParaRPr lang="fr-FR" b="1" dirty="0"/>
                    </a:p>
                  </a:txBody>
                  <a:tcPr anchor="ctr"/>
                </a:tc>
                <a:tc>
                  <a:txBody>
                    <a:bodyPr/>
                    <a:lstStyle/>
                    <a:p>
                      <a:r>
                        <a:rPr lang="fr-FR"/>
                        <a:t>Multi-langages</a:t>
                      </a:r>
                    </a:p>
                  </a:txBody>
                  <a:tcPr anchor="ctr"/>
                </a:tc>
                <a:tc>
                  <a:txBody>
                    <a:bodyPr/>
                    <a:lstStyle/>
                    <a:p>
                      <a:r>
                        <a:rPr lang="fr-FR"/>
                        <a:t>Élevée</a:t>
                      </a:r>
                    </a:p>
                  </a:txBody>
                  <a:tcPr anchor="ctr"/>
                </a:tc>
                <a:tc>
                  <a:txBody>
                    <a:bodyPr/>
                    <a:lstStyle/>
                    <a:p>
                      <a:r>
                        <a:rPr lang="fr-FR" dirty="0"/>
                        <a:t>APIs complexes</a:t>
                      </a:r>
                    </a:p>
                  </a:txBody>
                  <a:tcPr anchor="ctr"/>
                </a:tc>
                <a:extLst>
                  <a:ext uri="{0D108BD9-81ED-4DB2-BD59-A6C34878D82A}">
                    <a16:rowId xmlns:a16="http://schemas.microsoft.com/office/drawing/2014/main" val="840696910"/>
                  </a:ext>
                </a:extLst>
              </a:tr>
            </a:tbl>
          </a:graphicData>
        </a:graphic>
      </p:graphicFrame>
    </p:spTree>
    <p:extLst>
      <p:ext uri="{BB962C8B-B14F-4D97-AF65-F5344CB8AC3E}">
        <p14:creationId xmlns:p14="http://schemas.microsoft.com/office/powerpoint/2010/main" val="309784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Caractéristiques du système-entreprise</a:t>
            </a:r>
          </a:p>
        </p:txBody>
      </p:sp>
      <p:sp>
        <p:nvSpPr>
          <p:cNvPr id="4" name="Espace réservé de la date 3"/>
          <p:cNvSpPr>
            <a:spLocks noGrp="1"/>
          </p:cNvSpPr>
          <p:nvPr>
            <p:ph type="dt" sz="half" idx="10"/>
            <p:custDataLst>
              <p:tags r:id="rId2"/>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3"/>
            </p:custDataLst>
          </p:nvPr>
        </p:nvSpPr>
        <p:spPr/>
        <p:txBody>
          <a:bodyPr/>
          <a:lstStyle/>
          <a:p>
            <a:pPr rtl="0"/>
            <a:fld id="{5A4A7955-6230-48B4-BD8B-A7C460F75945}" type="slidenum">
              <a:rPr lang="fr-FR" noProof="0" smtClean="0"/>
              <a:t>8</a:t>
            </a:fld>
            <a:endParaRPr lang="fr-FR" noProof="0"/>
          </a:p>
        </p:txBody>
      </p:sp>
      <p:pic>
        <p:nvPicPr>
          <p:cNvPr id="6" name="Image 5"/>
          <p:cNvPicPr>
            <a:picLocks noChangeAspect="1"/>
          </p:cNvPicPr>
          <p:nvPr>
            <p:custDataLst>
              <p:tags r:id="rId4"/>
            </p:custDataLst>
          </p:nvPr>
        </p:nvPicPr>
        <p:blipFill>
          <a:blip r:embed="rId7"/>
          <a:stretch>
            <a:fillRect/>
          </a:stretch>
        </p:blipFill>
        <p:spPr>
          <a:xfrm>
            <a:off x="420757" y="1403971"/>
            <a:ext cx="2743200" cy="4952379"/>
          </a:xfrm>
          <a:prstGeom prst="rect">
            <a:avLst/>
          </a:prstGeom>
        </p:spPr>
      </p:pic>
      <p:sp>
        <p:nvSpPr>
          <p:cNvPr id="7" name="ZoneTexte 6"/>
          <p:cNvSpPr txBox="1"/>
          <p:nvPr>
            <p:custDataLst>
              <p:tags r:id="rId5"/>
            </p:custDataLst>
          </p:nvPr>
        </p:nvSpPr>
        <p:spPr>
          <a:xfrm>
            <a:off x="3332480" y="1574800"/>
            <a:ext cx="8402320" cy="3693319"/>
          </a:xfrm>
          <a:prstGeom prst="rect">
            <a:avLst/>
          </a:prstGeom>
          <a:noFill/>
        </p:spPr>
        <p:txBody>
          <a:bodyPr wrap="square" rtlCol="0">
            <a:spAutoFit/>
          </a:bodyPr>
          <a:lstStyle/>
          <a:p>
            <a:r>
              <a:rPr lang="fr-FR" b="1" dirty="0"/>
              <a:t>l’entreprise est un système finalisé : </a:t>
            </a:r>
            <a:r>
              <a:rPr lang="fr-FR" dirty="0"/>
              <a:t>elle poursuit une double finalité</a:t>
            </a:r>
          </a:p>
          <a:p>
            <a:endParaRPr lang="fr-FR" dirty="0"/>
          </a:p>
          <a:p>
            <a:pPr marL="285750" indent="-285750">
              <a:buFont typeface="Arial" panose="020B0604020202020204" pitchFamily="34" charset="0"/>
              <a:buChar char="•"/>
            </a:pPr>
            <a:r>
              <a:rPr lang="fr-FR" u="sng" dirty="0"/>
              <a:t>à caractère personnel </a:t>
            </a:r>
            <a:r>
              <a:rPr lang="fr-FR" dirty="0"/>
              <a:t>(ex. : prestige, pouvoir, profit et sécurité,…)</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u="sng" dirty="0"/>
              <a:t>caractère institutionnel </a:t>
            </a:r>
          </a:p>
          <a:p>
            <a:pPr marL="742950" lvl="1" indent="-285750">
              <a:buFont typeface="Arial" panose="020B0604020202020204" pitchFamily="34" charset="0"/>
              <a:buChar char="•"/>
            </a:pPr>
            <a:r>
              <a:rPr lang="fr-FR" dirty="0"/>
              <a:t>économique (suivre et développer l’entreprise) </a:t>
            </a:r>
          </a:p>
          <a:p>
            <a:pPr marL="742950" lvl="1" indent="-285750">
              <a:buFont typeface="Arial" panose="020B0604020202020204" pitchFamily="34" charset="0"/>
              <a:buChar char="•"/>
            </a:pPr>
            <a:r>
              <a:rPr lang="fr-FR" dirty="0"/>
              <a:t>sociale (satisfaction du personnel) </a:t>
            </a:r>
          </a:p>
          <a:p>
            <a:pPr marL="742950" lvl="1" indent="-285750">
              <a:buFont typeface="Arial" panose="020B0604020202020204" pitchFamily="34" charset="0"/>
              <a:buChar char="•"/>
            </a:pPr>
            <a:r>
              <a:rPr lang="fr-FR" dirty="0"/>
              <a:t>sociétale (intégration dans l’environnement, satisfaction des besoins,..)</a:t>
            </a:r>
          </a:p>
          <a:p>
            <a:endParaRPr lang="fr-FR" dirty="0"/>
          </a:p>
          <a:p>
            <a:endParaRPr lang="fr-FR" dirty="0"/>
          </a:p>
          <a:p>
            <a:r>
              <a:rPr lang="fr-FR" dirty="0"/>
              <a:t>Les finalités sont caractérisées par des objectifs fixés par les dirigeants (ex: doubler la production dans cinq ans, augmenter annuellement les salaires de 5%, …) </a:t>
            </a:r>
          </a:p>
          <a:p>
            <a:pPr marL="742950" lvl="1" indent="-285750">
              <a:buFont typeface="Arial" panose="020B0604020202020204" pitchFamily="34" charset="0"/>
              <a:buChar char="•"/>
            </a:pPr>
            <a:endParaRPr lang="fr-FR" dirty="0"/>
          </a:p>
        </p:txBody>
      </p:sp>
    </p:spTree>
    <p:extLst>
      <p:ext uri="{BB962C8B-B14F-4D97-AF65-F5344CB8AC3E}">
        <p14:creationId xmlns:p14="http://schemas.microsoft.com/office/powerpoint/2010/main" val="226332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Classification des entreprises</a:t>
            </a:r>
          </a:p>
        </p:txBody>
      </p:sp>
      <p:sp>
        <p:nvSpPr>
          <p:cNvPr id="3" name="Espace réservé du contenu 2"/>
          <p:cNvSpPr>
            <a:spLocks noGrp="1"/>
          </p:cNvSpPr>
          <p:nvPr>
            <p:ph idx="1"/>
            <p:custDataLst>
              <p:tags r:id="rId2"/>
            </p:custDataLst>
          </p:nvPr>
        </p:nvSpPr>
        <p:spPr/>
        <p:txBody>
          <a:bodyPr/>
          <a:lstStyle/>
          <a:p>
            <a:r>
              <a:rPr lang="fr-FR" dirty="0"/>
              <a:t>De l’artisan menuisier travaillant seul ou en famille à la Royal Air Maroc (RAM) qui compte  environ 53000 salariés. on observe une grande diversité d’entreprise</a:t>
            </a:r>
          </a:p>
          <a:p>
            <a:r>
              <a:rPr lang="fr-FR" dirty="0"/>
              <a:t>Il y a des critères permettant de faire du regroupement (classification).</a:t>
            </a:r>
          </a:p>
          <a:p>
            <a:pPr lvl="1"/>
            <a:r>
              <a:rPr lang="fr-FR" dirty="0"/>
              <a:t>Juridiques</a:t>
            </a:r>
          </a:p>
          <a:p>
            <a:pPr lvl="1"/>
            <a:r>
              <a:rPr lang="fr-FR" dirty="0"/>
              <a:t>Dimensionnels</a:t>
            </a:r>
          </a:p>
          <a:p>
            <a:pPr lvl="1"/>
            <a:r>
              <a:rPr lang="fr-FR" dirty="0"/>
              <a:t>Economique (voir « NOMENCLATURE MAROCAINE D’ACTIVITES » pour plus de </a:t>
            </a:r>
            <a:r>
              <a:rPr lang="fr-FR" dirty="0" err="1"/>
              <a:t>detail</a:t>
            </a:r>
            <a:r>
              <a:rPr lang="fr-FR" dirty="0"/>
              <a:t>)</a:t>
            </a:r>
          </a:p>
          <a:p>
            <a:pPr lvl="2"/>
            <a:r>
              <a:rPr lang="fr-FR" dirty="0"/>
              <a:t>Sectorielle</a:t>
            </a:r>
          </a:p>
          <a:p>
            <a:pPr lvl="2"/>
            <a:r>
              <a:rPr lang="fr-FR" dirty="0"/>
              <a:t>Type d’opération</a:t>
            </a:r>
          </a:p>
          <a:p>
            <a:pPr lvl="2"/>
            <a:r>
              <a:rPr lang="fr-FR" dirty="0"/>
              <a:t>Branche</a:t>
            </a:r>
          </a:p>
        </p:txBody>
      </p:sp>
      <p:sp>
        <p:nvSpPr>
          <p:cNvPr id="4" name="Espace réservé de la date 3"/>
          <p:cNvSpPr>
            <a:spLocks noGrp="1"/>
          </p:cNvSpPr>
          <p:nvPr>
            <p:ph type="dt" sz="half" idx="10"/>
            <p:custDataLst>
              <p:tags r:id="rId3"/>
            </p:custDataLst>
          </p:nvPr>
        </p:nvSpPr>
        <p:spPr/>
        <p:txBody>
          <a:bodyPr/>
          <a:lstStyle/>
          <a:p>
            <a:pPr rtl="0"/>
            <a:fld id="{DB113045-75BA-49FC-B8DA-667A815F6AD8}" type="datetime1">
              <a:rPr lang="fr-FR" noProof="0" smtClean="0"/>
              <a:t>19/01/2025</a:t>
            </a:fld>
            <a:endParaRPr lang="fr-FR" noProof="0"/>
          </a:p>
        </p:txBody>
      </p:sp>
      <p:sp>
        <p:nvSpPr>
          <p:cNvPr id="5" name="Espace réservé du numéro de diapositive 4"/>
          <p:cNvSpPr>
            <a:spLocks noGrp="1"/>
          </p:cNvSpPr>
          <p:nvPr>
            <p:ph type="sldNum" sz="quarter" idx="12"/>
            <p:custDataLst>
              <p:tags r:id="rId4"/>
            </p:custDataLst>
          </p:nvPr>
        </p:nvSpPr>
        <p:spPr/>
        <p:txBody>
          <a:bodyPr/>
          <a:lstStyle/>
          <a:p>
            <a:pPr rtl="0"/>
            <a:fld id="{5A4A7955-6230-48B4-BD8B-A7C460F75945}" type="slidenum">
              <a:rPr lang="fr-FR" noProof="0" smtClean="0"/>
              <a:t>9</a:t>
            </a:fld>
            <a:endParaRPr lang="fr-FR" noProof="0"/>
          </a:p>
        </p:txBody>
      </p:sp>
    </p:spTree>
    <p:extLst>
      <p:ext uri="{BB962C8B-B14F-4D97-AF65-F5344CB8AC3E}">
        <p14:creationId xmlns:p14="http://schemas.microsoft.com/office/powerpoint/2010/main" val="30645007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5"/>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hème Offic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762_TF89048086" id="{C519A4F2-0979-4383-86E5-B49FF207A021}" vid="{90257414-CE60-4210-89F9-FA30D90B7290}"/>
    </a:ext>
  </a:extLst>
</a:theme>
</file>

<file path=ppt/theme/theme2.xml><?xml version="1.0" encoding="utf-8"?>
<a:theme xmlns:a="http://schemas.openxmlformats.org/drawingml/2006/main" name="1_Thème Offic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762_TF89048086" id="{C519A4F2-0979-4383-86E5-B49FF207A021}" vid="{90257414-CE60-4210-89F9-FA30D90B7290}"/>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4CC17A-C7FA-42F7-A285-99975430E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6028FB-6012-4967-A451-C2FAE951FE25}">
  <ds:schemaRefs>
    <ds:schemaRef ds:uri="http://schemas.microsoft.com/office/2006/documentManagement/types"/>
    <ds:schemaRef ds:uri="http://schemas.microsoft.com/office/2006/metadata/properties"/>
    <ds:schemaRef ds:uri="http://schemas.openxmlformats.org/package/2006/metadata/core-properties"/>
    <ds:schemaRef ds:uri="71af3243-3dd4-4a8d-8c0d-dd76da1f02a5"/>
    <ds:schemaRef ds:uri="http://schemas.microsoft.com/office/infopath/2007/PartnerControls"/>
    <ds:schemaRef ds:uri="http://purl.org/dc/dcmitype/"/>
    <ds:schemaRef ds:uri="http://www.w3.org/XML/1998/namespace"/>
    <ds:schemaRef ds:uri="http://purl.org/dc/elements/1.1/"/>
    <ds:schemaRef ds:uri="16c05727-aa75-4e4a-9b5f-8a80a1165891"/>
    <ds:schemaRef ds:uri="http://purl.org/dc/terms/"/>
  </ds:schemaRefs>
</ds:datastoreItem>
</file>

<file path=customXml/itemProps3.xml><?xml version="1.0" encoding="utf-8"?>
<ds:datastoreItem xmlns:ds="http://schemas.openxmlformats.org/officeDocument/2006/customXml" ds:itemID="{E93496C2-30B3-40CB-ACDC-46FFFFC8A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Tableau de bord de performance de 24Slides</Template>
  <TotalTime>0</TotalTime>
  <Words>3825</Words>
  <Application>Microsoft Office PowerPoint</Application>
  <PresentationFormat>Widescreen</PresentationFormat>
  <Paragraphs>719</Paragraphs>
  <Slides>79</Slides>
  <Notes>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79</vt:i4>
      </vt:variant>
    </vt:vector>
  </HeadingPairs>
  <TitlesOfParts>
    <vt:vector size="92" baseType="lpstr">
      <vt:lpstr>Arial</vt:lpstr>
      <vt:lpstr>Calibri</vt:lpstr>
      <vt:lpstr>Calibri Light</vt:lpstr>
      <vt:lpstr>Century Gothic</vt:lpstr>
      <vt:lpstr>Comic Sans MS</vt:lpstr>
      <vt:lpstr>Georgia</vt:lpstr>
      <vt:lpstr>Google Sans</vt:lpstr>
      <vt:lpstr>Söhne</vt:lpstr>
      <vt:lpstr>Times</vt:lpstr>
      <vt:lpstr>var( --e-global-typography-primary-font-family )</vt:lpstr>
      <vt:lpstr>var( --e-global-typography-text-font-family )</vt:lpstr>
      <vt:lpstr>Thème Office</vt:lpstr>
      <vt:lpstr>1_Thème Office</vt:lpstr>
      <vt:lpstr>Page de Garde</vt:lpstr>
      <vt:lpstr>Le concept de l’entreprise</vt:lpstr>
      <vt:lpstr>Approche traditionnelle</vt:lpstr>
      <vt:lpstr>Approche traditionnelle</vt:lpstr>
      <vt:lpstr>Approche systémique</vt:lpstr>
      <vt:lpstr>Caractéristiques du système-entreprise</vt:lpstr>
      <vt:lpstr>Caractéristiques du système-entreprise</vt:lpstr>
      <vt:lpstr>Caractéristiques du système-entreprise</vt:lpstr>
      <vt:lpstr>Classification des entreprises</vt:lpstr>
      <vt:lpstr>Classification des entreprises</vt:lpstr>
      <vt:lpstr>Classification des entreprises</vt:lpstr>
      <vt:lpstr>Classification des entreprises</vt:lpstr>
      <vt:lpstr>La structure hiérarchique</vt:lpstr>
      <vt:lpstr>La structure fonctionnelle</vt:lpstr>
      <vt:lpstr>La structure Hiérarchico-Fonctionnelle</vt:lpstr>
      <vt:lpstr>Structure divisionnelle</vt:lpstr>
      <vt:lpstr>Structure divisionnelle</vt:lpstr>
      <vt:lpstr>Structure matricielle</vt:lpstr>
      <vt:lpstr>Structure matricielle</vt:lpstr>
      <vt:lpstr>Système d'information d'entreprise </vt:lpstr>
      <vt:lpstr>Consultant ERP</vt:lpstr>
      <vt:lpstr>Processus</vt:lpstr>
      <vt:lpstr>Activité vs Tâches</vt:lpstr>
      <vt:lpstr>Caractéristique d’un processus</vt:lpstr>
      <vt:lpstr>Types de processus</vt:lpstr>
      <vt:lpstr>Types de processus</vt:lpstr>
      <vt:lpstr>Procédure</vt:lpstr>
      <vt:lpstr>Workflow (flux de travail)</vt:lpstr>
      <vt:lpstr>ERP : dimensions fondamentales </vt:lpstr>
      <vt:lpstr>Définition ERP</vt:lpstr>
      <vt:lpstr>Historique des ERP</vt:lpstr>
      <vt:lpstr>Historique des ERP</vt:lpstr>
      <vt:lpstr>Processus métier : Achat</vt:lpstr>
      <vt:lpstr>Processus métier : Achat</vt:lpstr>
      <vt:lpstr>Processus métier : Achat</vt:lpstr>
      <vt:lpstr>L’industrie des ERPs – SAP</vt:lpstr>
      <vt:lpstr>Microsoft Dynamics</vt:lpstr>
      <vt:lpstr>Oracle</vt:lpstr>
      <vt:lpstr>Phases de gestion du projet ERP</vt:lpstr>
      <vt:lpstr>Vue détaillée des deux premières phases</vt:lpstr>
      <vt:lpstr>Phase : Initialisation</vt:lpstr>
      <vt:lpstr>Grille d'évaluation des progiciels</vt:lpstr>
      <vt:lpstr>Phase D'étude des besoins</vt:lpstr>
      <vt:lpstr>Réunions de recueil des besoins</vt:lpstr>
      <vt:lpstr>Le cahier des charges </vt:lpstr>
      <vt:lpstr>Le cahier des charges : recommandations</vt:lpstr>
      <vt:lpstr>Phase : Initialisation</vt:lpstr>
      <vt:lpstr>Le TCO : Total Cost of Ownership</vt:lpstr>
      <vt:lpstr>Méthodes de conduite : Bancroft</vt:lpstr>
      <vt:lpstr>Méthodes de conduite : Bancroft</vt:lpstr>
      <vt:lpstr>Méthodes de conduite : Bancroft</vt:lpstr>
      <vt:lpstr>Méthodes de conduite : Bancroft</vt:lpstr>
      <vt:lpstr>Méthodes de conduite : Bancroft</vt:lpstr>
      <vt:lpstr>Méthodes de conduite : Bancroft</vt:lpstr>
      <vt:lpstr>Méthodes de conduite : Bancroft</vt:lpstr>
      <vt:lpstr>Bancroft – Avantages</vt:lpstr>
      <vt:lpstr>Bancroft – Limites</vt:lpstr>
      <vt:lpstr>Bancroft – Limites</vt:lpstr>
      <vt:lpstr>Méthodes de conduite : Markus and Tanis</vt:lpstr>
      <vt:lpstr>Méthodes de conduite : Markus and Tanis</vt:lpstr>
      <vt:lpstr>Méthodes de conduite : Markus and Tanis</vt:lpstr>
      <vt:lpstr>Méthodes de conduite : Markus and Tanis</vt:lpstr>
      <vt:lpstr>Méthodes de conduite : Markus and Tanis</vt:lpstr>
      <vt:lpstr>La méthode ROSS </vt:lpstr>
      <vt:lpstr>La méthode ROSS </vt:lpstr>
      <vt:lpstr>La méthode ROSS - Avantages </vt:lpstr>
      <vt:lpstr>Markus and Tanis: Avantages</vt:lpstr>
      <vt:lpstr>Résumé des methodes</vt:lpstr>
      <vt:lpstr>Qu’est-ce que l’EDI ?</vt:lpstr>
      <vt:lpstr>Objectifs de l’EDI :</vt:lpstr>
      <vt:lpstr>Processus d’échange EDI </vt:lpstr>
      <vt:lpstr>L’intégration ERP et EDI</vt:lpstr>
      <vt:lpstr>Introduction ERP et EAI</vt:lpstr>
      <vt:lpstr>Le concept de l’EAI</vt:lpstr>
      <vt:lpstr>Types de communication entre applications</vt:lpstr>
      <vt:lpstr>Types de communication entre applications</vt:lpstr>
      <vt:lpstr>Types de communication entre applications</vt:lpstr>
      <vt:lpstr>Intégration des ERP dans une architecture EAI</vt:lpstr>
      <vt:lpstr>Comparaison des technologies d’intégration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2020-12-01T18:11:50Z</dcterms:created>
  <dcterms:modified xsi:type="dcterms:W3CDTF">2025-01-19T21:30:03Z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